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0" r:id="rId4"/>
    <p:sldMasterId id="2147483742" r:id="rId5"/>
    <p:sldMasterId id="2147483754" r:id="rId6"/>
  </p:sldMasterIdLst>
  <p:notesMasterIdLst>
    <p:notesMasterId r:id="rId44"/>
  </p:notesMasterIdLst>
  <p:handoutMasterIdLst>
    <p:handoutMasterId r:id="rId45"/>
  </p:handoutMasterIdLst>
  <p:sldIdLst>
    <p:sldId id="260" r:id="rId7"/>
    <p:sldId id="278" r:id="rId8"/>
    <p:sldId id="329" r:id="rId9"/>
    <p:sldId id="317" r:id="rId10"/>
    <p:sldId id="374" r:id="rId11"/>
    <p:sldId id="340" r:id="rId12"/>
    <p:sldId id="334" r:id="rId13"/>
    <p:sldId id="358" r:id="rId14"/>
    <p:sldId id="346" r:id="rId15"/>
    <p:sldId id="320" r:id="rId16"/>
    <p:sldId id="378" r:id="rId17"/>
    <p:sldId id="377" r:id="rId18"/>
    <p:sldId id="351" r:id="rId19"/>
    <p:sldId id="368" r:id="rId20"/>
    <p:sldId id="376" r:id="rId21"/>
    <p:sldId id="384" r:id="rId22"/>
    <p:sldId id="367" r:id="rId23"/>
    <p:sldId id="352" r:id="rId24"/>
    <p:sldId id="353" r:id="rId25"/>
    <p:sldId id="355" r:id="rId26"/>
    <p:sldId id="365" r:id="rId27"/>
    <p:sldId id="369" r:id="rId28"/>
    <p:sldId id="370" r:id="rId29"/>
    <p:sldId id="371" r:id="rId30"/>
    <p:sldId id="373" r:id="rId31"/>
    <p:sldId id="380" r:id="rId32"/>
    <p:sldId id="385" r:id="rId33"/>
    <p:sldId id="381" r:id="rId34"/>
    <p:sldId id="382" r:id="rId35"/>
    <p:sldId id="327" r:id="rId36"/>
    <p:sldId id="295" r:id="rId37"/>
    <p:sldId id="383" r:id="rId38"/>
    <p:sldId id="328" r:id="rId39"/>
    <p:sldId id="341" r:id="rId40"/>
    <p:sldId id="342" r:id="rId41"/>
    <p:sldId id="332" r:id="rId42"/>
    <p:sldId id="343" r:id="rId43"/>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D816BC0C-6FCF-4714-82AB-FCF025BCA8A9}">
          <p14:sldIdLst>
            <p14:sldId id="260"/>
            <p14:sldId id="278"/>
            <p14:sldId id="329"/>
            <p14:sldId id="317"/>
            <p14:sldId id="374"/>
            <p14:sldId id="340"/>
            <p14:sldId id="334"/>
            <p14:sldId id="358"/>
            <p14:sldId id="346"/>
            <p14:sldId id="320"/>
            <p14:sldId id="378"/>
            <p14:sldId id="377"/>
            <p14:sldId id="351"/>
            <p14:sldId id="368"/>
            <p14:sldId id="376"/>
            <p14:sldId id="384"/>
            <p14:sldId id="367"/>
            <p14:sldId id="352"/>
            <p14:sldId id="353"/>
            <p14:sldId id="355"/>
            <p14:sldId id="365"/>
            <p14:sldId id="369"/>
            <p14:sldId id="370"/>
            <p14:sldId id="371"/>
            <p14:sldId id="373"/>
            <p14:sldId id="380"/>
            <p14:sldId id="385"/>
            <p14:sldId id="381"/>
            <p14:sldId id="382"/>
            <p14:sldId id="327"/>
            <p14:sldId id="295"/>
            <p14:sldId id="383"/>
            <p14:sldId id="328"/>
            <p14:sldId id="341"/>
            <p14:sldId id="342"/>
            <p14:sldId id="332"/>
            <p14:sldId id="34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855A931-37B0-3AA0-6E5F-499CAA4194B6}" name="Bill Wheatle" initials="BW" userId="S::bill.wheatle@ethree.com::a45da983-486d-400b-9311-bd3daee6d97c" providerId="AD"/>
  <p188:author id="{8A4DB752-0DD5-1F86-2FEE-80A4ED4DE1C8}" name="Vivan Malkani" initials="VM" userId="S::vivan.malkani@ethree.com::8ee315f1-3b5a-41af-b019-aba459e7a961" providerId="AD"/>
  <p188:author id="{F8BF005D-A28F-5B2E-2CFF-39573185A1B8}" name="Cotterill, Brian" initials="CB" userId="S::Brian.Cotterill@vermont.gov::6df81a3b-0887-4e52-8888-2538bef33227" providerId="AD"/>
  <p188:author id="{1E575477-1DFC-3AC0-AA44-2805772EF123}" name="Matt Socks" initials="MS" userId="Matt Socks" providerId="None"/>
  <p188:author id="{28C03C7B-ADB3-B9FE-BB4D-43361E247F8F}" name="Bakerpoole, Matthew" initials="BM" userId="S::matthew.bakerpoole@vermont.gov::50e16378-bce5-43a8-bf11-5a908b71c0f1" providerId="AD"/>
  <p188:author id="{BBA411BB-07B7-D8D8-84C4-37957BD8F766}" name="Benjamin Cartwright" initials="BC" userId="S::benjamin.cartwright@nv5.com::28453e9b-ce11-4c43-a09c-cf2453f46eb0" providerId="AD"/>
  <p188:author id="{BD4DB3C2-5151-F4A9-896D-53711E6E70F7}" name="Jacobs, Adam" initials="AJ" userId="S::Adam.Jacobs@vermont.gov::c5eb8695-6147-44ca-9633-69f1b52e70ed" providerId="AD"/>
  <p188:author id="{69375BF6-D5B3-D8CB-2317-DB64D4B34955}" name="Benjamin Cartwright" initials="BC" userId="S::Benjamin.Cartwright@nv5.com::28453e9b-ce11-4c43-a09c-cf2453f46eb0"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7F7F"/>
    <a:srgbClr val="01426A"/>
    <a:srgbClr val="006298"/>
    <a:srgbClr val="71B2C9"/>
    <a:srgbClr val="005B94"/>
    <a:srgbClr val="7CBED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5" d="100"/>
          <a:sy n="115" d="100"/>
        </p:scale>
        <p:origin x="706" y="7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50" Type="http://schemas.microsoft.com/office/2018/10/relationships/authors" Target="author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3">
  <dgm:title val=""/>
  <dgm:desc val=""/>
  <dgm:catLst>
    <dgm:cat type="accent1" pri="11300"/>
  </dgm:catLst>
  <dgm:styleLbl name="node0">
    <dgm:fillClrLst meth="repeat">
      <a:schemeClr val="accent1">
        <a:shade val="80000"/>
      </a:schemeClr>
    </dgm:fillClrLst>
    <dgm:linClrLst meth="repeat">
      <a:schemeClr val="lt1"/>
    </dgm:linClrLst>
    <dgm:effectClrLst/>
    <dgm:txLinClrLst/>
    <dgm:txFillClrLst/>
    <dgm:txEffectClrLst/>
  </dgm:styleLbl>
  <dgm:styleLbl name="alignNode1">
    <dgm:fillClrLst>
      <a:schemeClr val="accent1">
        <a:shade val="80000"/>
      </a:schemeClr>
      <a:schemeClr val="accent1">
        <a:tint val="70000"/>
      </a:schemeClr>
    </dgm:fillClrLst>
    <dgm:linClrLst>
      <a:schemeClr val="accent1">
        <a:shade val="80000"/>
      </a:schemeClr>
      <a:schemeClr val="accent1">
        <a:tint val="70000"/>
      </a:schemeClr>
    </dgm:linClrLst>
    <dgm:effectClrLst/>
    <dgm:txLinClrLst/>
    <dgm:txFillClrLst/>
    <dgm:txEffectClrLst/>
  </dgm:styleLbl>
  <dgm:styleLbl name="node1">
    <dgm:fillClrLst>
      <a:schemeClr val="accent1">
        <a:shade val="80000"/>
      </a:schemeClr>
      <a:schemeClr val="accent1">
        <a:tint val="70000"/>
      </a:schemeClr>
    </dgm:fillClrLst>
    <dgm:linClrLst meth="repeat">
      <a:schemeClr val="lt1"/>
    </dgm:linClrLst>
    <dgm:effectClrLst/>
    <dgm:txLinClrLst/>
    <dgm:txFillClrLst/>
    <dgm:txEffectClrLst/>
  </dgm:styleLbl>
  <dgm:styleLbl name="lnNode1">
    <dgm:fillClrLst>
      <a:schemeClr val="accent1">
        <a:shade val="80000"/>
      </a:schemeClr>
      <a:schemeClr val="accent1">
        <a:tint val="7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tint val="70000"/>
        <a:alpha val="50000"/>
      </a:schemeClr>
    </dgm:fillClrLst>
    <dgm:linClrLst meth="repeat">
      <a:schemeClr val="lt1"/>
    </dgm:linClrLst>
    <dgm:effectClrLst/>
    <dgm:txLinClrLst/>
    <dgm:txFillClrLst/>
    <dgm:txEffectClrLst/>
  </dgm:styleLbl>
  <dgm:styleLbl name="node2">
    <dgm:fillClrLst>
      <a:schemeClr val="accent1">
        <a:tint val="99000"/>
      </a:schemeClr>
    </dgm:fillClrLst>
    <dgm:linClrLst meth="repeat">
      <a:schemeClr val="lt1"/>
    </dgm:linClrLst>
    <dgm:effectClrLst/>
    <dgm:txLinClrLst/>
    <dgm:txFillClrLst/>
    <dgm:txEffectClrLst/>
  </dgm:styleLbl>
  <dgm:styleLbl name="node3">
    <dgm:fillClrLst>
      <a:schemeClr val="accent1">
        <a:tint val="80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dgm:txEffectClrLst/>
  </dgm:styleLbl>
  <dgm:styleLbl name="f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bgSibTrans2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lt1"/>
    </dgm:txFillClrLst>
    <dgm:txEffectClrLst/>
  </dgm:styleLbl>
  <dgm:styleLbl name="sibTrans1D1">
    <dgm:fillClrLst>
      <a:schemeClr val="accent1">
        <a:shade val="90000"/>
      </a:schemeClr>
      <a:schemeClr val="accent1">
        <a:tint val="70000"/>
      </a:schemeClr>
    </dgm:fillClrLst>
    <dgm:linClrLst>
      <a:schemeClr val="accent1">
        <a:shade val="90000"/>
      </a:schemeClr>
      <a:schemeClr val="accent1">
        <a:tint val="7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9000"/>
      </a:schemeClr>
    </dgm:fillClrLst>
    <dgm:linClrLst meth="repeat">
      <a:schemeClr val="lt1"/>
    </dgm:linClrLst>
    <dgm:effectClrLst/>
    <dgm:txLinClrLst/>
    <dgm:txFillClrLst/>
    <dgm:txEffectClrLst/>
  </dgm:styleLbl>
  <dgm:styleLbl name="asst3">
    <dgm:fillClrLst>
      <a:schemeClr val="accent1">
        <a:tint val="80000"/>
      </a:schemeClr>
    </dgm:fillClrLst>
    <dgm:linClrLst meth="repeat">
      <a:schemeClr val="lt1"/>
    </dgm:linClrLst>
    <dgm:effectClrLst/>
    <dgm:txLinClrLst/>
    <dgm:txFillClrLst/>
    <dgm:txEffectClrLst/>
  </dgm:styleLbl>
  <dgm:styleLbl name="asst4">
    <dgm:fillClrLst>
      <a:schemeClr val="accent1">
        <a:tint val="7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lt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9000"/>
      </a:schemeClr>
    </dgm:fillClrLst>
    <dgm:linClrLst meth="repeat">
      <a:schemeClr val="accent1">
        <a:tint val="99000"/>
      </a:schemeClr>
    </dgm:linClrLst>
    <dgm:effectClrLst/>
    <dgm:txLinClrLst/>
    <dgm:txFillClrLst meth="repeat">
      <a:schemeClr val="tx1"/>
    </dgm:txFillClrLst>
    <dgm:txEffectClrLst/>
  </dgm:styleLbl>
  <dgm:styleLbl name="parChTrans1D3">
    <dgm:fillClrLst meth="repeat">
      <a:schemeClr val="accent1">
        <a:tint val="80000"/>
      </a:schemeClr>
    </dgm:fillClrLst>
    <dgm:linClrLst meth="repeat">
      <a:schemeClr val="accent1">
        <a:tint val="80000"/>
      </a:schemeClr>
    </dgm:linClrLst>
    <dgm:effectClrLst/>
    <dgm:txLinClrLst/>
    <dgm:txFillClrLst meth="repeat">
      <a:schemeClr val="tx1"/>
    </dgm:txFillClrLst>
    <dgm:txEffectClrLst/>
  </dgm:styleLbl>
  <dgm:styleLbl name="parChTrans1D4">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1">
        <a:shade val="80000"/>
      </a:schemeClr>
      <a:schemeClr val="accent1">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9C23E1-2B7E-456B-9CD6-98F4C940F7BD}" type="doc">
      <dgm:prSet loTypeId="urn:microsoft.com/office/officeart/2005/8/layout/hProcess9" loCatId="process" qsTypeId="urn:microsoft.com/office/officeart/2005/8/quickstyle/simple1" qsCatId="simple" csTypeId="urn:microsoft.com/office/officeart/2005/8/colors/accent1_2" csCatId="accent1" phldr="1"/>
      <dgm:spPr/>
      <dgm:t>
        <a:bodyPr/>
        <a:lstStyle/>
        <a:p>
          <a:endParaRPr lang="en-US"/>
        </a:p>
      </dgm:t>
    </dgm:pt>
    <dgm:pt modelId="{49995817-95AB-425A-9648-B77A0418D23E}">
      <dgm:prSet custT="1"/>
      <dgm:spPr/>
      <dgm:t>
        <a:bodyPr/>
        <a:lstStyle/>
        <a:p>
          <a:r>
            <a:rPr lang="en-US" sz="1200" baseline="0"/>
            <a:t>Characterize Measure Level Savings, Costs, and Lifetimes</a:t>
          </a:r>
          <a:endParaRPr lang="en-US" sz="1200"/>
        </a:p>
      </dgm:t>
    </dgm:pt>
    <dgm:pt modelId="{BD76173F-0D41-4969-98B5-0316AE4754A3}" type="parTrans" cxnId="{3DC030C8-F557-4936-9CDE-98F2A01651D5}">
      <dgm:prSet/>
      <dgm:spPr/>
      <dgm:t>
        <a:bodyPr/>
        <a:lstStyle/>
        <a:p>
          <a:endParaRPr lang="en-US" sz="2000"/>
        </a:p>
      </dgm:t>
    </dgm:pt>
    <dgm:pt modelId="{F87C8AA2-C73E-45FC-A320-C0F322E48839}" type="sibTrans" cxnId="{3DC030C8-F557-4936-9CDE-98F2A01651D5}">
      <dgm:prSet/>
      <dgm:spPr/>
      <dgm:t>
        <a:bodyPr/>
        <a:lstStyle/>
        <a:p>
          <a:endParaRPr lang="en-US" sz="2000"/>
        </a:p>
      </dgm:t>
    </dgm:pt>
    <dgm:pt modelId="{E3282958-A11F-4128-96E6-9B28C83FDEC6}">
      <dgm:prSet custT="1"/>
      <dgm:spPr/>
      <dgm:t>
        <a:bodyPr/>
        <a:lstStyle/>
        <a:p>
          <a:pPr>
            <a:lnSpc>
              <a:spcPct val="100000"/>
            </a:lnSpc>
            <a:spcAft>
              <a:spcPts val="0"/>
            </a:spcAft>
          </a:pPr>
          <a:r>
            <a:rPr lang="en-US" sz="1200" baseline="0"/>
            <a:t>Define </a:t>
          </a:r>
        </a:p>
        <a:p>
          <a:pPr>
            <a:lnSpc>
              <a:spcPct val="100000"/>
            </a:lnSpc>
            <a:spcAft>
              <a:spcPts val="0"/>
            </a:spcAft>
          </a:pPr>
          <a:r>
            <a:rPr lang="en-US" sz="1200" baseline="0"/>
            <a:t>Applicable Market</a:t>
          </a:r>
        </a:p>
      </dgm:t>
    </dgm:pt>
    <dgm:pt modelId="{B6AA0DD2-08CC-481A-AA6E-3C5D5D7B8D45}" type="parTrans" cxnId="{37AEA6F3-75BD-4FEE-AE00-2D23AA4DB05B}">
      <dgm:prSet/>
      <dgm:spPr/>
      <dgm:t>
        <a:bodyPr/>
        <a:lstStyle/>
        <a:p>
          <a:endParaRPr lang="en-US" sz="2000"/>
        </a:p>
      </dgm:t>
    </dgm:pt>
    <dgm:pt modelId="{5E728447-6338-4B5F-859F-D972E26E19CF}" type="sibTrans" cxnId="{37AEA6F3-75BD-4FEE-AE00-2D23AA4DB05B}">
      <dgm:prSet/>
      <dgm:spPr/>
      <dgm:t>
        <a:bodyPr/>
        <a:lstStyle/>
        <a:p>
          <a:endParaRPr lang="en-US" sz="2000"/>
        </a:p>
      </dgm:t>
    </dgm:pt>
    <dgm:pt modelId="{A847C0FC-B940-40BB-8D30-8BAA40D41F17}">
      <dgm:prSet custT="1"/>
      <dgm:spPr/>
      <dgm:t>
        <a:bodyPr/>
        <a:lstStyle/>
        <a:p>
          <a:r>
            <a:rPr lang="en-US" sz="1200" baseline="0"/>
            <a:t>Estimate Technical Potential</a:t>
          </a:r>
          <a:endParaRPr lang="en-US" sz="1200"/>
        </a:p>
      </dgm:t>
    </dgm:pt>
    <dgm:pt modelId="{55B7FDC3-3140-4585-A804-09426E4D0E7B}" type="parTrans" cxnId="{E4E51AD1-484E-49AB-98E3-9BE53CD414A9}">
      <dgm:prSet/>
      <dgm:spPr/>
      <dgm:t>
        <a:bodyPr/>
        <a:lstStyle/>
        <a:p>
          <a:endParaRPr lang="en-US" sz="2000"/>
        </a:p>
      </dgm:t>
    </dgm:pt>
    <dgm:pt modelId="{1D59D163-2916-4C52-901A-9F420D06CDFF}" type="sibTrans" cxnId="{E4E51AD1-484E-49AB-98E3-9BE53CD414A9}">
      <dgm:prSet/>
      <dgm:spPr/>
      <dgm:t>
        <a:bodyPr/>
        <a:lstStyle/>
        <a:p>
          <a:endParaRPr lang="en-US" sz="2000"/>
        </a:p>
      </dgm:t>
    </dgm:pt>
    <dgm:pt modelId="{DCDE9855-2A02-4C76-912B-7DE144642DA6}">
      <dgm:prSet custT="1"/>
      <dgm:spPr/>
      <dgm:t>
        <a:bodyPr/>
        <a:lstStyle/>
        <a:p>
          <a:r>
            <a:rPr lang="en-US" sz="1200" baseline="0"/>
            <a:t>Apply Mutual Exclusivity and Interactive Impacts</a:t>
          </a:r>
          <a:endParaRPr lang="en-US" sz="1200"/>
        </a:p>
      </dgm:t>
    </dgm:pt>
    <dgm:pt modelId="{A0A89A7D-775E-410E-8AA3-AA908D771FEC}" type="parTrans" cxnId="{D8E54BF6-C89D-43C7-BCF0-1F379DBD512B}">
      <dgm:prSet/>
      <dgm:spPr/>
      <dgm:t>
        <a:bodyPr/>
        <a:lstStyle/>
        <a:p>
          <a:endParaRPr lang="en-US" sz="2000"/>
        </a:p>
      </dgm:t>
    </dgm:pt>
    <dgm:pt modelId="{7F6EAD56-E7A6-4D7A-9351-35EDE09FEE9C}" type="sibTrans" cxnId="{D8E54BF6-C89D-43C7-BCF0-1F379DBD512B}">
      <dgm:prSet/>
      <dgm:spPr/>
      <dgm:t>
        <a:bodyPr/>
        <a:lstStyle/>
        <a:p>
          <a:endParaRPr lang="en-US" sz="2000"/>
        </a:p>
      </dgm:t>
    </dgm:pt>
    <dgm:pt modelId="{085CCB48-96E5-4068-A0E2-6EEAA84C7342}">
      <dgm:prSet custT="1"/>
      <dgm:spPr/>
      <dgm:t>
        <a:bodyPr/>
        <a:lstStyle/>
        <a:p>
          <a:r>
            <a:rPr lang="en-US" sz="1200" baseline="0"/>
            <a:t>Define Adoption Curves (Penetrations)</a:t>
          </a:r>
          <a:endParaRPr lang="en-US" sz="1200"/>
        </a:p>
      </dgm:t>
    </dgm:pt>
    <dgm:pt modelId="{3B2D8DBE-28F1-4555-B604-FE7FBACE5351}" type="parTrans" cxnId="{2471891F-0AA7-40C0-9EEE-33C48B6AC467}">
      <dgm:prSet/>
      <dgm:spPr/>
      <dgm:t>
        <a:bodyPr/>
        <a:lstStyle/>
        <a:p>
          <a:endParaRPr lang="en-US" sz="2000"/>
        </a:p>
      </dgm:t>
    </dgm:pt>
    <dgm:pt modelId="{87B6F7A8-B24C-420E-BC4C-D7EF4B76318A}" type="sibTrans" cxnId="{2471891F-0AA7-40C0-9EEE-33C48B6AC467}">
      <dgm:prSet/>
      <dgm:spPr/>
      <dgm:t>
        <a:bodyPr/>
        <a:lstStyle/>
        <a:p>
          <a:endParaRPr lang="en-US" sz="2000"/>
        </a:p>
      </dgm:t>
    </dgm:pt>
    <dgm:pt modelId="{044F255D-9C40-4586-9FA3-736F31BE4339}">
      <dgm:prSet custT="1"/>
      <dgm:spPr/>
      <dgm:t>
        <a:bodyPr/>
        <a:lstStyle/>
        <a:p>
          <a:r>
            <a:rPr lang="en-US" sz="1200" baseline="0"/>
            <a:t>Estimate Maximum Achievable Potential</a:t>
          </a:r>
          <a:endParaRPr lang="en-US" sz="1200"/>
        </a:p>
      </dgm:t>
    </dgm:pt>
    <dgm:pt modelId="{F17D7C23-DAAE-42A8-A431-37DF16F4E084}" type="parTrans" cxnId="{85583E7A-04C8-4FC8-92E4-A2C835A84B54}">
      <dgm:prSet/>
      <dgm:spPr/>
      <dgm:t>
        <a:bodyPr/>
        <a:lstStyle/>
        <a:p>
          <a:endParaRPr lang="en-US" sz="2000"/>
        </a:p>
      </dgm:t>
    </dgm:pt>
    <dgm:pt modelId="{F758F42F-F7F2-4759-8E67-769AB7963DDA}" type="sibTrans" cxnId="{85583E7A-04C8-4FC8-92E4-A2C835A84B54}">
      <dgm:prSet/>
      <dgm:spPr/>
      <dgm:t>
        <a:bodyPr/>
        <a:lstStyle/>
        <a:p>
          <a:endParaRPr lang="en-US" sz="2000"/>
        </a:p>
      </dgm:t>
    </dgm:pt>
    <dgm:pt modelId="{8213A145-C7A8-4F69-90B8-60D005927084}">
      <dgm:prSet custT="1"/>
      <dgm:spPr/>
      <dgm:t>
        <a:bodyPr/>
        <a:lstStyle/>
        <a:p>
          <a:pPr>
            <a:spcAft>
              <a:spcPts val="0"/>
            </a:spcAft>
          </a:pPr>
          <a:r>
            <a:rPr lang="en-US" sz="1200" baseline="0" dirty="0"/>
            <a:t>Estimate Act 18 Optimized Potential</a:t>
          </a:r>
          <a:endParaRPr lang="en-US" sz="1200" dirty="0"/>
        </a:p>
      </dgm:t>
    </dgm:pt>
    <dgm:pt modelId="{F7D0050F-1436-45BE-B738-541B628BE6A3}" type="parTrans" cxnId="{FBA3BC74-B4B9-427B-9634-9A8AB4FCF01A}">
      <dgm:prSet/>
      <dgm:spPr/>
      <dgm:t>
        <a:bodyPr/>
        <a:lstStyle/>
        <a:p>
          <a:endParaRPr lang="en-US" sz="2000"/>
        </a:p>
      </dgm:t>
    </dgm:pt>
    <dgm:pt modelId="{1C15B1A5-E4F8-4A1D-BA7D-F4E7BD71FAAD}" type="sibTrans" cxnId="{FBA3BC74-B4B9-427B-9634-9A8AB4FCF01A}">
      <dgm:prSet/>
      <dgm:spPr/>
      <dgm:t>
        <a:bodyPr/>
        <a:lstStyle/>
        <a:p>
          <a:endParaRPr lang="en-US" sz="2000"/>
        </a:p>
      </dgm:t>
    </dgm:pt>
    <dgm:pt modelId="{8BBB26C7-D400-4F0C-8D04-7EBEA4BE18B0}">
      <dgm:prSet custT="1"/>
      <dgm:spPr/>
      <dgm:t>
        <a:bodyPr/>
        <a:lstStyle/>
        <a:p>
          <a:pPr>
            <a:lnSpc>
              <a:spcPct val="100000"/>
            </a:lnSpc>
            <a:spcAft>
              <a:spcPts val="0"/>
            </a:spcAft>
          </a:pPr>
          <a:r>
            <a:rPr lang="en-US" sz="1200"/>
            <a:t>Screen for Cost-Effectiveness </a:t>
          </a:r>
          <a:endParaRPr lang="en-US" sz="1100"/>
        </a:p>
        <a:p>
          <a:pPr>
            <a:lnSpc>
              <a:spcPct val="100000"/>
            </a:lnSpc>
            <a:spcAft>
              <a:spcPts val="0"/>
            </a:spcAft>
          </a:pPr>
          <a:r>
            <a:rPr lang="en-US" sz="1200"/>
            <a:t>(VT SCT)</a:t>
          </a:r>
        </a:p>
      </dgm:t>
    </dgm:pt>
    <dgm:pt modelId="{B8F2F3B5-2BBE-41BA-8FA7-0551A5248B26}" type="parTrans" cxnId="{3A1FCDCF-9E44-4E25-B79E-EF239CC8C446}">
      <dgm:prSet/>
      <dgm:spPr/>
      <dgm:t>
        <a:bodyPr/>
        <a:lstStyle/>
        <a:p>
          <a:endParaRPr lang="en-US"/>
        </a:p>
      </dgm:t>
    </dgm:pt>
    <dgm:pt modelId="{DB49F39C-7CB4-472C-AAEA-6E772D572E87}" type="sibTrans" cxnId="{3A1FCDCF-9E44-4E25-B79E-EF239CC8C446}">
      <dgm:prSet/>
      <dgm:spPr/>
      <dgm:t>
        <a:bodyPr/>
        <a:lstStyle/>
        <a:p>
          <a:endParaRPr lang="en-US"/>
        </a:p>
      </dgm:t>
    </dgm:pt>
    <dgm:pt modelId="{CE77EAAD-B850-4DF8-9325-3B10BF4237F5}" type="pres">
      <dgm:prSet presAssocID="{2E9C23E1-2B7E-456B-9CD6-98F4C940F7BD}" presName="CompostProcess" presStyleCnt="0">
        <dgm:presLayoutVars>
          <dgm:dir/>
          <dgm:resizeHandles val="exact"/>
        </dgm:presLayoutVars>
      </dgm:prSet>
      <dgm:spPr/>
    </dgm:pt>
    <dgm:pt modelId="{A8157C56-3308-4EE4-8EFE-D16AEFDECE83}" type="pres">
      <dgm:prSet presAssocID="{2E9C23E1-2B7E-456B-9CD6-98F4C940F7BD}" presName="arrow" presStyleLbl="bgShp" presStyleIdx="0" presStyleCnt="1"/>
      <dgm:spPr/>
    </dgm:pt>
    <dgm:pt modelId="{0C73274A-BA49-4CB0-84BD-563D2092798D}" type="pres">
      <dgm:prSet presAssocID="{2E9C23E1-2B7E-456B-9CD6-98F4C940F7BD}" presName="linearProcess" presStyleCnt="0"/>
      <dgm:spPr/>
    </dgm:pt>
    <dgm:pt modelId="{5E91FFB2-95D8-4AE4-8DDD-5EAC28C2D983}" type="pres">
      <dgm:prSet presAssocID="{49995817-95AB-425A-9648-B77A0418D23E}" presName="textNode" presStyleLbl="node1" presStyleIdx="0" presStyleCnt="8">
        <dgm:presLayoutVars>
          <dgm:bulletEnabled val="1"/>
        </dgm:presLayoutVars>
      </dgm:prSet>
      <dgm:spPr/>
    </dgm:pt>
    <dgm:pt modelId="{89EF3592-7906-48FD-A925-9ECAC9B87D63}" type="pres">
      <dgm:prSet presAssocID="{F87C8AA2-C73E-45FC-A320-C0F322E48839}" presName="sibTrans" presStyleCnt="0"/>
      <dgm:spPr/>
    </dgm:pt>
    <dgm:pt modelId="{3C19C065-140C-41F2-B450-8FD7FFF5AC45}" type="pres">
      <dgm:prSet presAssocID="{E3282958-A11F-4128-96E6-9B28C83FDEC6}" presName="textNode" presStyleLbl="node1" presStyleIdx="1" presStyleCnt="8">
        <dgm:presLayoutVars>
          <dgm:bulletEnabled val="1"/>
        </dgm:presLayoutVars>
      </dgm:prSet>
      <dgm:spPr/>
    </dgm:pt>
    <dgm:pt modelId="{AD2B6EEA-1B2C-4FFA-9F30-C75C87BBB478}" type="pres">
      <dgm:prSet presAssocID="{5E728447-6338-4B5F-859F-D972E26E19CF}" presName="sibTrans" presStyleCnt="0"/>
      <dgm:spPr/>
    </dgm:pt>
    <dgm:pt modelId="{9753A7E3-5880-4C0D-9B92-5A0AD67E9AC9}" type="pres">
      <dgm:prSet presAssocID="{A847C0FC-B940-40BB-8D30-8BAA40D41F17}" presName="textNode" presStyleLbl="node1" presStyleIdx="2" presStyleCnt="8">
        <dgm:presLayoutVars>
          <dgm:bulletEnabled val="1"/>
        </dgm:presLayoutVars>
      </dgm:prSet>
      <dgm:spPr/>
    </dgm:pt>
    <dgm:pt modelId="{81C97CCD-C3AD-43AB-97A0-CA36AC229C4F}" type="pres">
      <dgm:prSet presAssocID="{1D59D163-2916-4C52-901A-9F420D06CDFF}" presName="sibTrans" presStyleCnt="0"/>
      <dgm:spPr/>
    </dgm:pt>
    <dgm:pt modelId="{348181FB-08C2-4187-8EC5-2263B722589D}" type="pres">
      <dgm:prSet presAssocID="{DCDE9855-2A02-4C76-912B-7DE144642DA6}" presName="textNode" presStyleLbl="node1" presStyleIdx="3" presStyleCnt="8">
        <dgm:presLayoutVars>
          <dgm:bulletEnabled val="1"/>
        </dgm:presLayoutVars>
      </dgm:prSet>
      <dgm:spPr/>
    </dgm:pt>
    <dgm:pt modelId="{28D34C79-74B9-481A-963E-0507D19E41DD}" type="pres">
      <dgm:prSet presAssocID="{7F6EAD56-E7A6-4D7A-9351-35EDE09FEE9C}" presName="sibTrans" presStyleCnt="0"/>
      <dgm:spPr/>
    </dgm:pt>
    <dgm:pt modelId="{7D84FE9F-B570-42C4-A724-4A1A52D60A29}" type="pres">
      <dgm:prSet presAssocID="{085CCB48-96E5-4068-A0E2-6EEAA84C7342}" presName="textNode" presStyleLbl="node1" presStyleIdx="4" presStyleCnt="8">
        <dgm:presLayoutVars>
          <dgm:bulletEnabled val="1"/>
        </dgm:presLayoutVars>
      </dgm:prSet>
      <dgm:spPr/>
    </dgm:pt>
    <dgm:pt modelId="{618E336C-339A-4F7E-A20A-097057C79BF5}" type="pres">
      <dgm:prSet presAssocID="{87B6F7A8-B24C-420E-BC4C-D7EF4B76318A}" presName="sibTrans" presStyleCnt="0"/>
      <dgm:spPr/>
    </dgm:pt>
    <dgm:pt modelId="{F2723C20-67B3-47D7-BBE9-81933F5B2A3E}" type="pres">
      <dgm:prSet presAssocID="{044F255D-9C40-4586-9FA3-736F31BE4339}" presName="textNode" presStyleLbl="node1" presStyleIdx="5" presStyleCnt="8">
        <dgm:presLayoutVars>
          <dgm:bulletEnabled val="1"/>
        </dgm:presLayoutVars>
      </dgm:prSet>
      <dgm:spPr/>
    </dgm:pt>
    <dgm:pt modelId="{14B1E274-0CE7-40CB-A558-6EF80667484D}" type="pres">
      <dgm:prSet presAssocID="{F758F42F-F7F2-4759-8E67-769AB7963DDA}" presName="sibTrans" presStyleCnt="0"/>
      <dgm:spPr/>
    </dgm:pt>
    <dgm:pt modelId="{DD8A96B1-6F78-4F4A-A5C1-422BD4AF9ACF}" type="pres">
      <dgm:prSet presAssocID="{8213A145-C7A8-4F69-90B8-60D005927084}" presName="textNode" presStyleLbl="node1" presStyleIdx="6" presStyleCnt="8">
        <dgm:presLayoutVars>
          <dgm:bulletEnabled val="1"/>
        </dgm:presLayoutVars>
      </dgm:prSet>
      <dgm:spPr/>
    </dgm:pt>
    <dgm:pt modelId="{AC5202B6-79D1-45EB-AF9F-DFA076A3FEB7}" type="pres">
      <dgm:prSet presAssocID="{1C15B1A5-E4F8-4A1D-BA7D-F4E7BD71FAAD}" presName="sibTrans" presStyleCnt="0"/>
      <dgm:spPr/>
    </dgm:pt>
    <dgm:pt modelId="{68F829A6-B521-40D4-95CD-5027CBD6FFC5}" type="pres">
      <dgm:prSet presAssocID="{8BBB26C7-D400-4F0C-8D04-7EBEA4BE18B0}" presName="textNode" presStyleLbl="node1" presStyleIdx="7" presStyleCnt="8">
        <dgm:presLayoutVars>
          <dgm:bulletEnabled val="1"/>
        </dgm:presLayoutVars>
      </dgm:prSet>
      <dgm:spPr/>
    </dgm:pt>
  </dgm:ptLst>
  <dgm:cxnLst>
    <dgm:cxn modelId="{8B57F90B-AA7C-4AF0-8EE6-F0B5905AFCCB}" type="presOf" srcId="{085CCB48-96E5-4068-A0E2-6EEAA84C7342}" destId="{7D84FE9F-B570-42C4-A724-4A1A52D60A29}" srcOrd="0" destOrd="0" presId="urn:microsoft.com/office/officeart/2005/8/layout/hProcess9"/>
    <dgm:cxn modelId="{2471891F-0AA7-40C0-9EEE-33C48B6AC467}" srcId="{2E9C23E1-2B7E-456B-9CD6-98F4C940F7BD}" destId="{085CCB48-96E5-4068-A0E2-6EEAA84C7342}" srcOrd="4" destOrd="0" parTransId="{3B2D8DBE-28F1-4555-B604-FE7FBACE5351}" sibTransId="{87B6F7A8-B24C-420E-BC4C-D7EF4B76318A}"/>
    <dgm:cxn modelId="{0B13B62E-303B-41B3-9E20-20412DA97CC2}" type="presOf" srcId="{8BBB26C7-D400-4F0C-8D04-7EBEA4BE18B0}" destId="{68F829A6-B521-40D4-95CD-5027CBD6FFC5}" srcOrd="0" destOrd="0" presId="urn:microsoft.com/office/officeart/2005/8/layout/hProcess9"/>
    <dgm:cxn modelId="{34B1D23F-9542-4884-BE36-044748C8BBD9}" type="presOf" srcId="{49995817-95AB-425A-9648-B77A0418D23E}" destId="{5E91FFB2-95D8-4AE4-8DDD-5EAC28C2D983}" srcOrd="0" destOrd="0" presId="urn:microsoft.com/office/officeart/2005/8/layout/hProcess9"/>
    <dgm:cxn modelId="{94CDFD4E-8040-4B77-A3D0-7C16D0ACADA6}" type="presOf" srcId="{E3282958-A11F-4128-96E6-9B28C83FDEC6}" destId="{3C19C065-140C-41F2-B450-8FD7FFF5AC45}" srcOrd="0" destOrd="0" presId="urn:microsoft.com/office/officeart/2005/8/layout/hProcess9"/>
    <dgm:cxn modelId="{FE88DD4F-FB1E-48E2-8E5F-38107461D4D2}" type="presOf" srcId="{8213A145-C7A8-4F69-90B8-60D005927084}" destId="{DD8A96B1-6F78-4F4A-A5C1-422BD4AF9ACF}" srcOrd="0" destOrd="0" presId="urn:microsoft.com/office/officeart/2005/8/layout/hProcess9"/>
    <dgm:cxn modelId="{FBA3BC74-B4B9-427B-9634-9A8AB4FCF01A}" srcId="{2E9C23E1-2B7E-456B-9CD6-98F4C940F7BD}" destId="{8213A145-C7A8-4F69-90B8-60D005927084}" srcOrd="6" destOrd="0" parTransId="{F7D0050F-1436-45BE-B738-541B628BE6A3}" sibTransId="{1C15B1A5-E4F8-4A1D-BA7D-F4E7BD71FAAD}"/>
    <dgm:cxn modelId="{85583E7A-04C8-4FC8-92E4-A2C835A84B54}" srcId="{2E9C23E1-2B7E-456B-9CD6-98F4C940F7BD}" destId="{044F255D-9C40-4586-9FA3-736F31BE4339}" srcOrd="5" destOrd="0" parTransId="{F17D7C23-DAAE-42A8-A431-37DF16F4E084}" sibTransId="{F758F42F-F7F2-4759-8E67-769AB7963DDA}"/>
    <dgm:cxn modelId="{36D7B787-1072-4510-87E2-C65445824C89}" type="presOf" srcId="{A847C0FC-B940-40BB-8D30-8BAA40D41F17}" destId="{9753A7E3-5880-4C0D-9B92-5A0AD67E9AC9}" srcOrd="0" destOrd="0" presId="urn:microsoft.com/office/officeart/2005/8/layout/hProcess9"/>
    <dgm:cxn modelId="{CC1DE1BF-674F-4A9A-BBB7-9FE75D63661F}" type="presOf" srcId="{044F255D-9C40-4586-9FA3-736F31BE4339}" destId="{F2723C20-67B3-47D7-BBE9-81933F5B2A3E}" srcOrd="0" destOrd="0" presId="urn:microsoft.com/office/officeart/2005/8/layout/hProcess9"/>
    <dgm:cxn modelId="{3DC030C8-F557-4936-9CDE-98F2A01651D5}" srcId="{2E9C23E1-2B7E-456B-9CD6-98F4C940F7BD}" destId="{49995817-95AB-425A-9648-B77A0418D23E}" srcOrd="0" destOrd="0" parTransId="{BD76173F-0D41-4969-98B5-0316AE4754A3}" sibTransId="{F87C8AA2-C73E-45FC-A320-C0F322E48839}"/>
    <dgm:cxn modelId="{3A1FCDCF-9E44-4E25-B79E-EF239CC8C446}" srcId="{2E9C23E1-2B7E-456B-9CD6-98F4C940F7BD}" destId="{8BBB26C7-D400-4F0C-8D04-7EBEA4BE18B0}" srcOrd="7" destOrd="0" parTransId="{B8F2F3B5-2BBE-41BA-8FA7-0551A5248B26}" sibTransId="{DB49F39C-7CB4-472C-AAEA-6E772D572E87}"/>
    <dgm:cxn modelId="{E4E51AD1-484E-49AB-98E3-9BE53CD414A9}" srcId="{2E9C23E1-2B7E-456B-9CD6-98F4C940F7BD}" destId="{A847C0FC-B940-40BB-8D30-8BAA40D41F17}" srcOrd="2" destOrd="0" parTransId="{55B7FDC3-3140-4585-A804-09426E4D0E7B}" sibTransId="{1D59D163-2916-4C52-901A-9F420D06CDFF}"/>
    <dgm:cxn modelId="{AA5221DF-3C0A-4FE7-93F6-6C057DF3F02A}" type="presOf" srcId="{DCDE9855-2A02-4C76-912B-7DE144642DA6}" destId="{348181FB-08C2-4187-8EC5-2263B722589D}" srcOrd="0" destOrd="0" presId="urn:microsoft.com/office/officeart/2005/8/layout/hProcess9"/>
    <dgm:cxn modelId="{E94808EF-636E-4C75-9D12-A6DAB6309F7C}" type="presOf" srcId="{2E9C23E1-2B7E-456B-9CD6-98F4C940F7BD}" destId="{CE77EAAD-B850-4DF8-9325-3B10BF4237F5}" srcOrd="0" destOrd="0" presId="urn:microsoft.com/office/officeart/2005/8/layout/hProcess9"/>
    <dgm:cxn modelId="{37AEA6F3-75BD-4FEE-AE00-2D23AA4DB05B}" srcId="{2E9C23E1-2B7E-456B-9CD6-98F4C940F7BD}" destId="{E3282958-A11F-4128-96E6-9B28C83FDEC6}" srcOrd="1" destOrd="0" parTransId="{B6AA0DD2-08CC-481A-AA6E-3C5D5D7B8D45}" sibTransId="{5E728447-6338-4B5F-859F-D972E26E19CF}"/>
    <dgm:cxn modelId="{D8E54BF6-C89D-43C7-BCF0-1F379DBD512B}" srcId="{2E9C23E1-2B7E-456B-9CD6-98F4C940F7BD}" destId="{DCDE9855-2A02-4C76-912B-7DE144642DA6}" srcOrd="3" destOrd="0" parTransId="{A0A89A7D-775E-410E-8AA3-AA908D771FEC}" sibTransId="{7F6EAD56-E7A6-4D7A-9351-35EDE09FEE9C}"/>
    <dgm:cxn modelId="{FC9EF265-DC0F-4823-BB52-1F04A1A36B08}" type="presParOf" srcId="{CE77EAAD-B850-4DF8-9325-3B10BF4237F5}" destId="{A8157C56-3308-4EE4-8EFE-D16AEFDECE83}" srcOrd="0" destOrd="0" presId="urn:microsoft.com/office/officeart/2005/8/layout/hProcess9"/>
    <dgm:cxn modelId="{9D95F08D-B316-4AB1-AF16-C295C0AE3E32}" type="presParOf" srcId="{CE77EAAD-B850-4DF8-9325-3B10BF4237F5}" destId="{0C73274A-BA49-4CB0-84BD-563D2092798D}" srcOrd="1" destOrd="0" presId="urn:microsoft.com/office/officeart/2005/8/layout/hProcess9"/>
    <dgm:cxn modelId="{DAB64FF1-D8DC-464E-BC4D-DBC97A1B4C99}" type="presParOf" srcId="{0C73274A-BA49-4CB0-84BD-563D2092798D}" destId="{5E91FFB2-95D8-4AE4-8DDD-5EAC28C2D983}" srcOrd="0" destOrd="0" presId="urn:microsoft.com/office/officeart/2005/8/layout/hProcess9"/>
    <dgm:cxn modelId="{F4A4C9EA-0CA8-46F1-9A7B-89572C7868BE}" type="presParOf" srcId="{0C73274A-BA49-4CB0-84BD-563D2092798D}" destId="{89EF3592-7906-48FD-A925-9ECAC9B87D63}" srcOrd="1" destOrd="0" presId="urn:microsoft.com/office/officeart/2005/8/layout/hProcess9"/>
    <dgm:cxn modelId="{4D5E662A-DA87-4B4C-949D-31DD651C20A3}" type="presParOf" srcId="{0C73274A-BA49-4CB0-84BD-563D2092798D}" destId="{3C19C065-140C-41F2-B450-8FD7FFF5AC45}" srcOrd="2" destOrd="0" presId="urn:microsoft.com/office/officeart/2005/8/layout/hProcess9"/>
    <dgm:cxn modelId="{B0824A57-3391-44DB-B5FA-0407589B3505}" type="presParOf" srcId="{0C73274A-BA49-4CB0-84BD-563D2092798D}" destId="{AD2B6EEA-1B2C-4FFA-9F30-C75C87BBB478}" srcOrd="3" destOrd="0" presId="urn:microsoft.com/office/officeart/2005/8/layout/hProcess9"/>
    <dgm:cxn modelId="{EC5F4874-AB8F-451C-ABA5-1F5E1F20F680}" type="presParOf" srcId="{0C73274A-BA49-4CB0-84BD-563D2092798D}" destId="{9753A7E3-5880-4C0D-9B92-5A0AD67E9AC9}" srcOrd="4" destOrd="0" presId="urn:microsoft.com/office/officeart/2005/8/layout/hProcess9"/>
    <dgm:cxn modelId="{F517CB86-FE3C-43D6-8DC2-B085665F4F0B}" type="presParOf" srcId="{0C73274A-BA49-4CB0-84BD-563D2092798D}" destId="{81C97CCD-C3AD-43AB-97A0-CA36AC229C4F}" srcOrd="5" destOrd="0" presId="urn:microsoft.com/office/officeart/2005/8/layout/hProcess9"/>
    <dgm:cxn modelId="{733B5000-D533-4C64-84C5-A18B30AABB2E}" type="presParOf" srcId="{0C73274A-BA49-4CB0-84BD-563D2092798D}" destId="{348181FB-08C2-4187-8EC5-2263B722589D}" srcOrd="6" destOrd="0" presId="urn:microsoft.com/office/officeart/2005/8/layout/hProcess9"/>
    <dgm:cxn modelId="{EFACAB78-4375-4B4B-83FC-52535B34674D}" type="presParOf" srcId="{0C73274A-BA49-4CB0-84BD-563D2092798D}" destId="{28D34C79-74B9-481A-963E-0507D19E41DD}" srcOrd="7" destOrd="0" presId="urn:microsoft.com/office/officeart/2005/8/layout/hProcess9"/>
    <dgm:cxn modelId="{F5AFD4CE-43EB-46C4-821E-BE5BF86EEC9C}" type="presParOf" srcId="{0C73274A-BA49-4CB0-84BD-563D2092798D}" destId="{7D84FE9F-B570-42C4-A724-4A1A52D60A29}" srcOrd="8" destOrd="0" presId="urn:microsoft.com/office/officeart/2005/8/layout/hProcess9"/>
    <dgm:cxn modelId="{9F358EF0-E845-45E6-A057-0C686E255D0D}" type="presParOf" srcId="{0C73274A-BA49-4CB0-84BD-563D2092798D}" destId="{618E336C-339A-4F7E-A20A-097057C79BF5}" srcOrd="9" destOrd="0" presId="urn:microsoft.com/office/officeart/2005/8/layout/hProcess9"/>
    <dgm:cxn modelId="{2C4610F1-C3E7-4533-A2CB-EEB142684CB9}" type="presParOf" srcId="{0C73274A-BA49-4CB0-84BD-563D2092798D}" destId="{F2723C20-67B3-47D7-BBE9-81933F5B2A3E}" srcOrd="10" destOrd="0" presId="urn:microsoft.com/office/officeart/2005/8/layout/hProcess9"/>
    <dgm:cxn modelId="{0F9A3543-7E4B-4BE3-9B8B-A226305DA8D5}" type="presParOf" srcId="{0C73274A-BA49-4CB0-84BD-563D2092798D}" destId="{14B1E274-0CE7-40CB-A558-6EF80667484D}" srcOrd="11" destOrd="0" presId="urn:microsoft.com/office/officeart/2005/8/layout/hProcess9"/>
    <dgm:cxn modelId="{5A817110-4745-4570-93AD-7666972B1188}" type="presParOf" srcId="{0C73274A-BA49-4CB0-84BD-563D2092798D}" destId="{DD8A96B1-6F78-4F4A-A5C1-422BD4AF9ACF}" srcOrd="12" destOrd="0" presId="urn:microsoft.com/office/officeart/2005/8/layout/hProcess9"/>
    <dgm:cxn modelId="{A2B7D7D7-ACC6-4A91-A4C6-7000C8EFEF08}" type="presParOf" srcId="{0C73274A-BA49-4CB0-84BD-563D2092798D}" destId="{AC5202B6-79D1-45EB-AF9F-DFA076A3FEB7}" srcOrd="13" destOrd="0" presId="urn:microsoft.com/office/officeart/2005/8/layout/hProcess9"/>
    <dgm:cxn modelId="{4B30A2A3-A41F-478D-BEAC-A2F65BD6C8CB}" type="presParOf" srcId="{0C73274A-BA49-4CB0-84BD-563D2092798D}" destId="{68F829A6-B521-40D4-95CD-5027CBD6FFC5}" srcOrd="14" destOrd="0" presId="urn:microsoft.com/office/officeart/2005/8/layout/hProcess9"/>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4C3D61-BC6D-47E9-8D5F-D9769B19784B}" type="doc">
      <dgm:prSet loTypeId="urn:microsoft.com/office/officeart/2005/8/layout/process4" loCatId="process" qsTypeId="urn:microsoft.com/office/officeart/2005/8/quickstyle/simple1" qsCatId="simple" csTypeId="urn:microsoft.com/office/officeart/2005/8/colors/accent1_3" csCatId="accent1" phldr="1"/>
      <dgm:spPr/>
      <dgm:t>
        <a:bodyPr/>
        <a:lstStyle/>
        <a:p>
          <a:endParaRPr lang="en-US"/>
        </a:p>
      </dgm:t>
    </dgm:pt>
    <dgm:pt modelId="{2E4031A5-18B6-4EE4-9BFF-C3CAA52DB42B}">
      <dgm:prSet phldrT="[Text]"/>
      <dgm:spPr/>
      <dgm:t>
        <a:bodyPr/>
        <a:lstStyle/>
        <a:p>
          <a:r>
            <a:rPr lang="en-US"/>
            <a:t>1. Energy Efficiency</a:t>
          </a:r>
        </a:p>
      </dgm:t>
    </dgm:pt>
    <dgm:pt modelId="{0AF22355-6FB8-44A5-9A8A-DC4FB6EE4CEC}" type="parTrans" cxnId="{3350EB5D-63B4-4869-901B-B94C002CE721}">
      <dgm:prSet/>
      <dgm:spPr/>
      <dgm:t>
        <a:bodyPr/>
        <a:lstStyle/>
        <a:p>
          <a:endParaRPr lang="en-US"/>
        </a:p>
      </dgm:t>
    </dgm:pt>
    <dgm:pt modelId="{00D87266-C5ED-4411-BF99-D89575DF07E1}" type="sibTrans" cxnId="{3350EB5D-63B4-4869-901B-B94C002CE721}">
      <dgm:prSet/>
      <dgm:spPr/>
      <dgm:t>
        <a:bodyPr/>
        <a:lstStyle/>
        <a:p>
          <a:endParaRPr lang="en-US"/>
        </a:p>
      </dgm:t>
    </dgm:pt>
    <dgm:pt modelId="{AC228DE9-F51C-46BF-9F69-324A4B047EC4}">
      <dgm:prSet phldrT="[Text]"/>
      <dgm:spPr/>
      <dgm:t>
        <a:bodyPr/>
        <a:lstStyle/>
        <a:p>
          <a:r>
            <a:rPr lang="en-US"/>
            <a:t>2. Fuel Switching</a:t>
          </a:r>
        </a:p>
      </dgm:t>
    </dgm:pt>
    <dgm:pt modelId="{25298406-ED06-4F61-84B5-9AB52C02643D}" type="parTrans" cxnId="{88FA2EFB-8DC1-4930-90BF-007FD56290F6}">
      <dgm:prSet/>
      <dgm:spPr/>
      <dgm:t>
        <a:bodyPr/>
        <a:lstStyle/>
        <a:p>
          <a:endParaRPr lang="en-US"/>
        </a:p>
      </dgm:t>
    </dgm:pt>
    <dgm:pt modelId="{2225673E-DE58-4B69-A42A-1A46E5D55586}" type="sibTrans" cxnId="{88FA2EFB-8DC1-4930-90BF-007FD56290F6}">
      <dgm:prSet/>
      <dgm:spPr/>
      <dgm:t>
        <a:bodyPr/>
        <a:lstStyle/>
        <a:p>
          <a:endParaRPr lang="en-US"/>
        </a:p>
      </dgm:t>
    </dgm:pt>
    <dgm:pt modelId="{ECD078C7-5953-41E0-AD84-BC52FA96C16F}">
      <dgm:prSet phldrT="[Text]"/>
      <dgm:spPr/>
      <dgm:t>
        <a:bodyPr/>
        <a:lstStyle/>
        <a:p>
          <a:r>
            <a:rPr lang="en-US"/>
            <a:t>3. Clean Fuels</a:t>
          </a:r>
        </a:p>
      </dgm:t>
    </dgm:pt>
    <dgm:pt modelId="{E5726D04-396C-4F35-97B6-FBB9ECEDC808}" type="parTrans" cxnId="{F5A34433-E7C7-4D05-83AB-964AF87ABEB4}">
      <dgm:prSet/>
      <dgm:spPr/>
      <dgm:t>
        <a:bodyPr/>
        <a:lstStyle/>
        <a:p>
          <a:endParaRPr lang="en-US"/>
        </a:p>
      </dgm:t>
    </dgm:pt>
    <dgm:pt modelId="{9A7F35A8-5DEB-49CD-A310-46E9DA968B93}" type="sibTrans" cxnId="{F5A34433-E7C7-4D05-83AB-964AF87ABEB4}">
      <dgm:prSet/>
      <dgm:spPr/>
      <dgm:t>
        <a:bodyPr/>
        <a:lstStyle/>
        <a:p>
          <a:endParaRPr lang="en-US"/>
        </a:p>
      </dgm:t>
    </dgm:pt>
    <dgm:pt modelId="{D6FAE216-42B6-42F0-B892-A68E2ADF82FA}" type="pres">
      <dgm:prSet presAssocID="{814C3D61-BC6D-47E9-8D5F-D9769B19784B}" presName="Name0" presStyleCnt="0">
        <dgm:presLayoutVars>
          <dgm:dir/>
          <dgm:animLvl val="lvl"/>
          <dgm:resizeHandles val="exact"/>
        </dgm:presLayoutVars>
      </dgm:prSet>
      <dgm:spPr/>
    </dgm:pt>
    <dgm:pt modelId="{41621CFB-E4CD-45FA-97D3-E86D5C4F4232}" type="pres">
      <dgm:prSet presAssocID="{ECD078C7-5953-41E0-AD84-BC52FA96C16F}" presName="boxAndChildren" presStyleCnt="0"/>
      <dgm:spPr/>
    </dgm:pt>
    <dgm:pt modelId="{EAAF59E2-80BB-4E90-940D-35CB6F0CE72C}" type="pres">
      <dgm:prSet presAssocID="{ECD078C7-5953-41E0-AD84-BC52FA96C16F}" presName="parentTextBox" presStyleLbl="node1" presStyleIdx="0" presStyleCnt="3"/>
      <dgm:spPr/>
    </dgm:pt>
    <dgm:pt modelId="{0E0BF8D2-9143-40C1-B42D-7D813F2BE066}" type="pres">
      <dgm:prSet presAssocID="{2225673E-DE58-4B69-A42A-1A46E5D55586}" presName="sp" presStyleCnt="0"/>
      <dgm:spPr/>
    </dgm:pt>
    <dgm:pt modelId="{299288B0-67C7-45E8-B446-6220EAA4D961}" type="pres">
      <dgm:prSet presAssocID="{AC228DE9-F51C-46BF-9F69-324A4B047EC4}" presName="arrowAndChildren" presStyleCnt="0"/>
      <dgm:spPr/>
    </dgm:pt>
    <dgm:pt modelId="{D2FC536D-417D-4959-A529-DECEE68E8102}" type="pres">
      <dgm:prSet presAssocID="{AC228DE9-F51C-46BF-9F69-324A4B047EC4}" presName="parentTextArrow" presStyleLbl="node1" presStyleIdx="1" presStyleCnt="3"/>
      <dgm:spPr/>
    </dgm:pt>
    <dgm:pt modelId="{CD3338C2-43DB-43F9-BC14-101EDE6EEE0D}" type="pres">
      <dgm:prSet presAssocID="{00D87266-C5ED-4411-BF99-D89575DF07E1}" presName="sp" presStyleCnt="0"/>
      <dgm:spPr/>
    </dgm:pt>
    <dgm:pt modelId="{0AA6E447-8F36-4CA8-996D-09CAD6B03EC6}" type="pres">
      <dgm:prSet presAssocID="{2E4031A5-18B6-4EE4-9BFF-C3CAA52DB42B}" presName="arrowAndChildren" presStyleCnt="0"/>
      <dgm:spPr/>
    </dgm:pt>
    <dgm:pt modelId="{436876F2-3297-4BD8-ABF2-768220E1CC58}" type="pres">
      <dgm:prSet presAssocID="{2E4031A5-18B6-4EE4-9BFF-C3CAA52DB42B}" presName="parentTextArrow" presStyleLbl="node1" presStyleIdx="2" presStyleCnt="3"/>
      <dgm:spPr/>
    </dgm:pt>
  </dgm:ptLst>
  <dgm:cxnLst>
    <dgm:cxn modelId="{C59F8C09-1900-4439-B3EB-C421B73D1672}" type="presOf" srcId="{AC228DE9-F51C-46BF-9F69-324A4B047EC4}" destId="{D2FC536D-417D-4959-A529-DECEE68E8102}" srcOrd="0" destOrd="0" presId="urn:microsoft.com/office/officeart/2005/8/layout/process4"/>
    <dgm:cxn modelId="{0F3B010B-8528-4B9E-87B9-20CA57048377}" type="presOf" srcId="{814C3D61-BC6D-47E9-8D5F-D9769B19784B}" destId="{D6FAE216-42B6-42F0-B892-A68E2ADF82FA}" srcOrd="0" destOrd="0" presId="urn:microsoft.com/office/officeart/2005/8/layout/process4"/>
    <dgm:cxn modelId="{F5A34433-E7C7-4D05-83AB-964AF87ABEB4}" srcId="{814C3D61-BC6D-47E9-8D5F-D9769B19784B}" destId="{ECD078C7-5953-41E0-AD84-BC52FA96C16F}" srcOrd="2" destOrd="0" parTransId="{E5726D04-396C-4F35-97B6-FBB9ECEDC808}" sibTransId="{9A7F35A8-5DEB-49CD-A310-46E9DA968B93}"/>
    <dgm:cxn modelId="{3350EB5D-63B4-4869-901B-B94C002CE721}" srcId="{814C3D61-BC6D-47E9-8D5F-D9769B19784B}" destId="{2E4031A5-18B6-4EE4-9BFF-C3CAA52DB42B}" srcOrd="0" destOrd="0" parTransId="{0AF22355-6FB8-44A5-9A8A-DC4FB6EE4CEC}" sibTransId="{00D87266-C5ED-4411-BF99-D89575DF07E1}"/>
    <dgm:cxn modelId="{25D36A9E-0518-4D79-95EB-CDC42117C662}" type="presOf" srcId="{ECD078C7-5953-41E0-AD84-BC52FA96C16F}" destId="{EAAF59E2-80BB-4E90-940D-35CB6F0CE72C}" srcOrd="0" destOrd="0" presId="urn:microsoft.com/office/officeart/2005/8/layout/process4"/>
    <dgm:cxn modelId="{7273C6AA-E9F4-464B-B281-F253084A664F}" type="presOf" srcId="{2E4031A5-18B6-4EE4-9BFF-C3CAA52DB42B}" destId="{436876F2-3297-4BD8-ABF2-768220E1CC58}" srcOrd="0" destOrd="0" presId="urn:microsoft.com/office/officeart/2005/8/layout/process4"/>
    <dgm:cxn modelId="{88FA2EFB-8DC1-4930-90BF-007FD56290F6}" srcId="{814C3D61-BC6D-47E9-8D5F-D9769B19784B}" destId="{AC228DE9-F51C-46BF-9F69-324A4B047EC4}" srcOrd="1" destOrd="0" parTransId="{25298406-ED06-4F61-84B5-9AB52C02643D}" sibTransId="{2225673E-DE58-4B69-A42A-1A46E5D55586}"/>
    <dgm:cxn modelId="{FC73858C-4D18-4EA8-85D8-7A4E64A1CFE3}" type="presParOf" srcId="{D6FAE216-42B6-42F0-B892-A68E2ADF82FA}" destId="{41621CFB-E4CD-45FA-97D3-E86D5C4F4232}" srcOrd="0" destOrd="0" presId="urn:microsoft.com/office/officeart/2005/8/layout/process4"/>
    <dgm:cxn modelId="{74C2B23E-5269-441E-8400-2EFC229284D1}" type="presParOf" srcId="{41621CFB-E4CD-45FA-97D3-E86D5C4F4232}" destId="{EAAF59E2-80BB-4E90-940D-35CB6F0CE72C}" srcOrd="0" destOrd="0" presId="urn:microsoft.com/office/officeart/2005/8/layout/process4"/>
    <dgm:cxn modelId="{5A52CDDC-1F60-46B6-AAB8-8016D24D134F}" type="presParOf" srcId="{D6FAE216-42B6-42F0-B892-A68E2ADF82FA}" destId="{0E0BF8D2-9143-40C1-B42D-7D813F2BE066}" srcOrd="1" destOrd="0" presId="urn:microsoft.com/office/officeart/2005/8/layout/process4"/>
    <dgm:cxn modelId="{72B2D951-4DFD-4D50-9131-1C6BB4DCD78F}" type="presParOf" srcId="{D6FAE216-42B6-42F0-B892-A68E2ADF82FA}" destId="{299288B0-67C7-45E8-B446-6220EAA4D961}" srcOrd="2" destOrd="0" presId="urn:microsoft.com/office/officeart/2005/8/layout/process4"/>
    <dgm:cxn modelId="{C5660B4C-6A68-4C4D-AA06-0059E84AD19C}" type="presParOf" srcId="{299288B0-67C7-45E8-B446-6220EAA4D961}" destId="{D2FC536D-417D-4959-A529-DECEE68E8102}" srcOrd="0" destOrd="0" presId="urn:microsoft.com/office/officeart/2005/8/layout/process4"/>
    <dgm:cxn modelId="{9840753C-7CAE-4E0E-981B-2C53FC66E851}" type="presParOf" srcId="{D6FAE216-42B6-42F0-B892-A68E2ADF82FA}" destId="{CD3338C2-43DB-43F9-BC14-101EDE6EEE0D}" srcOrd="3" destOrd="0" presId="urn:microsoft.com/office/officeart/2005/8/layout/process4"/>
    <dgm:cxn modelId="{B3A6A125-1C41-4910-938F-72C02C198CE6}" type="presParOf" srcId="{D6FAE216-42B6-42F0-B892-A68E2ADF82FA}" destId="{0AA6E447-8F36-4CA8-996D-09CAD6B03EC6}" srcOrd="4" destOrd="0" presId="urn:microsoft.com/office/officeart/2005/8/layout/process4"/>
    <dgm:cxn modelId="{5EB9486C-E24F-48AD-B284-4B361FE94A33}" type="presParOf" srcId="{0AA6E447-8F36-4CA8-996D-09CAD6B03EC6}" destId="{436876F2-3297-4BD8-ABF2-768220E1CC58}" srcOrd="0"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157C56-3308-4EE4-8EFE-D16AEFDECE83}">
      <dsp:nvSpPr>
        <dsp:cNvPr id="0" name=""/>
        <dsp:cNvSpPr/>
      </dsp:nvSpPr>
      <dsp:spPr>
        <a:xfrm>
          <a:off x="867537" y="0"/>
          <a:ext cx="9832086" cy="3758833"/>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E91FFB2-95D8-4AE4-8DDD-5EAC28C2D983}">
      <dsp:nvSpPr>
        <dsp:cNvPr id="0" name=""/>
        <dsp:cNvSpPr/>
      </dsp:nvSpPr>
      <dsp:spPr>
        <a:xfrm>
          <a:off x="5648" y="1127649"/>
          <a:ext cx="1260639" cy="15035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baseline="0"/>
            <a:t>Characterize Measure Level Savings, Costs, and Lifetimes</a:t>
          </a:r>
          <a:endParaRPr lang="en-US" sz="1200" kern="1200"/>
        </a:p>
      </dsp:txBody>
      <dsp:txXfrm>
        <a:off x="67187" y="1189188"/>
        <a:ext cx="1137561" cy="1380455"/>
      </dsp:txXfrm>
    </dsp:sp>
    <dsp:sp modelId="{3C19C065-140C-41F2-B450-8FD7FFF5AC45}">
      <dsp:nvSpPr>
        <dsp:cNvPr id="0" name=""/>
        <dsp:cNvSpPr/>
      </dsp:nvSpPr>
      <dsp:spPr>
        <a:xfrm>
          <a:off x="1476394" y="1127649"/>
          <a:ext cx="1260639" cy="15035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US" sz="1200" kern="1200" baseline="0"/>
            <a:t>Define </a:t>
          </a:r>
        </a:p>
        <a:p>
          <a:pPr marL="0" lvl="0" indent="0" algn="ctr" defTabSz="533400">
            <a:lnSpc>
              <a:spcPct val="100000"/>
            </a:lnSpc>
            <a:spcBef>
              <a:spcPct val="0"/>
            </a:spcBef>
            <a:spcAft>
              <a:spcPts val="0"/>
            </a:spcAft>
            <a:buNone/>
          </a:pPr>
          <a:r>
            <a:rPr lang="en-US" sz="1200" kern="1200" baseline="0"/>
            <a:t>Applicable Market</a:t>
          </a:r>
        </a:p>
      </dsp:txBody>
      <dsp:txXfrm>
        <a:off x="1537933" y="1189188"/>
        <a:ext cx="1137561" cy="1380455"/>
      </dsp:txXfrm>
    </dsp:sp>
    <dsp:sp modelId="{9753A7E3-5880-4C0D-9B92-5A0AD67E9AC9}">
      <dsp:nvSpPr>
        <dsp:cNvPr id="0" name=""/>
        <dsp:cNvSpPr/>
      </dsp:nvSpPr>
      <dsp:spPr>
        <a:xfrm>
          <a:off x="2947140" y="1127649"/>
          <a:ext cx="1260639" cy="15035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baseline="0"/>
            <a:t>Estimate Technical Potential</a:t>
          </a:r>
          <a:endParaRPr lang="en-US" sz="1200" kern="1200"/>
        </a:p>
      </dsp:txBody>
      <dsp:txXfrm>
        <a:off x="3008679" y="1189188"/>
        <a:ext cx="1137561" cy="1380455"/>
      </dsp:txXfrm>
    </dsp:sp>
    <dsp:sp modelId="{348181FB-08C2-4187-8EC5-2263B722589D}">
      <dsp:nvSpPr>
        <dsp:cNvPr id="0" name=""/>
        <dsp:cNvSpPr/>
      </dsp:nvSpPr>
      <dsp:spPr>
        <a:xfrm>
          <a:off x="4417887" y="1127649"/>
          <a:ext cx="1260639" cy="15035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baseline="0"/>
            <a:t>Apply Mutual Exclusivity and Interactive Impacts</a:t>
          </a:r>
          <a:endParaRPr lang="en-US" sz="1200" kern="1200"/>
        </a:p>
      </dsp:txBody>
      <dsp:txXfrm>
        <a:off x="4479426" y="1189188"/>
        <a:ext cx="1137561" cy="1380455"/>
      </dsp:txXfrm>
    </dsp:sp>
    <dsp:sp modelId="{7D84FE9F-B570-42C4-A724-4A1A52D60A29}">
      <dsp:nvSpPr>
        <dsp:cNvPr id="0" name=""/>
        <dsp:cNvSpPr/>
      </dsp:nvSpPr>
      <dsp:spPr>
        <a:xfrm>
          <a:off x="5888633" y="1127649"/>
          <a:ext cx="1260639" cy="15035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baseline="0"/>
            <a:t>Define Adoption Curves (Penetrations)</a:t>
          </a:r>
          <a:endParaRPr lang="en-US" sz="1200" kern="1200"/>
        </a:p>
      </dsp:txBody>
      <dsp:txXfrm>
        <a:off x="5950172" y="1189188"/>
        <a:ext cx="1137561" cy="1380455"/>
      </dsp:txXfrm>
    </dsp:sp>
    <dsp:sp modelId="{F2723C20-67B3-47D7-BBE9-81933F5B2A3E}">
      <dsp:nvSpPr>
        <dsp:cNvPr id="0" name=""/>
        <dsp:cNvSpPr/>
      </dsp:nvSpPr>
      <dsp:spPr>
        <a:xfrm>
          <a:off x="7359380" y="1127649"/>
          <a:ext cx="1260639" cy="15035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r>
            <a:rPr lang="en-US" sz="1200" kern="1200" baseline="0"/>
            <a:t>Estimate Maximum Achievable Potential</a:t>
          </a:r>
          <a:endParaRPr lang="en-US" sz="1200" kern="1200"/>
        </a:p>
      </dsp:txBody>
      <dsp:txXfrm>
        <a:off x="7420919" y="1189188"/>
        <a:ext cx="1137561" cy="1380455"/>
      </dsp:txXfrm>
    </dsp:sp>
    <dsp:sp modelId="{DD8A96B1-6F78-4F4A-A5C1-422BD4AF9ACF}">
      <dsp:nvSpPr>
        <dsp:cNvPr id="0" name=""/>
        <dsp:cNvSpPr/>
      </dsp:nvSpPr>
      <dsp:spPr>
        <a:xfrm>
          <a:off x="8830126" y="1127649"/>
          <a:ext cx="1260639" cy="15035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ts val="0"/>
            </a:spcAft>
            <a:buNone/>
          </a:pPr>
          <a:r>
            <a:rPr lang="en-US" sz="1200" kern="1200" baseline="0" dirty="0"/>
            <a:t>Estimate Act 18 Optimized Potential</a:t>
          </a:r>
          <a:endParaRPr lang="en-US" sz="1200" kern="1200" dirty="0"/>
        </a:p>
      </dsp:txBody>
      <dsp:txXfrm>
        <a:off x="8891665" y="1189188"/>
        <a:ext cx="1137561" cy="1380455"/>
      </dsp:txXfrm>
    </dsp:sp>
    <dsp:sp modelId="{68F829A6-B521-40D4-95CD-5027CBD6FFC5}">
      <dsp:nvSpPr>
        <dsp:cNvPr id="0" name=""/>
        <dsp:cNvSpPr/>
      </dsp:nvSpPr>
      <dsp:spPr>
        <a:xfrm>
          <a:off x="10300873" y="1127649"/>
          <a:ext cx="1260639" cy="150353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100000"/>
            </a:lnSpc>
            <a:spcBef>
              <a:spcPct val="0"/>
            </a:spcBef>
            <a:spcAft>
              <a:spcPts val="0"/>
            </a:spcAft>
            <a:buNone/>
          </a:pPr>
          <a:r>
            <a:rPr lang="en-US" sz="1200" kern="1200"/>
            <a:t>Screen for Cost-Effectiveness </a:t>
          </a:r>
          <a:endParaRPr lang="en-US" sz="1100" kern="1200"/>
        </a:p>
        <a:p>
          <a:pPr marL="0" lvl="0" indent="0" algn="ctr" defTabSz="533400">
            <a:lnSpc>
              <a:spcPct val="100000"/>
            </a:lnSpc>
            <a:spcBef>
              <a:spcPct val="0"/>
            </a:spcBef>
            <a:spcAft>
              <a:spcPts val="0"/>
            </a:spcAft>
            <a:buNone/>
          </a:pPr>
          <a:r>
            <a:rPr lang="en-US" sz="1200" kern="1200"/>
            <a:t>(VT SCT)</a:t>
          </a:r>
        </a:p>
      </dsp:txBody>
      <dsp:txXfrm>
        <a:off x="10362412" y="1189188"/>
        <a:ext cx="1137561" cy="138045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AAF59E2-80BB-4E90-940D-35CB6F0CE72C}">
      <dsp:nvSpPr>
        <dsp:cNvPr id="0" name=""/>
        <dsp:cNvSpPr/>
      </dsp:nvSpPr>
      <dsp:spPr>
        <a:xfrm>
          <a:off x="0" y="1905646"/>
          <a:ext cx="5627796" cy="625475"/>
        </a:xfrm>
        <a:prstGeom prst="rect">
          <a:avLst/>
        </a:prstGeom>
        <a:solidFill>
          <a:schemeClr val="accent1">
            <a:shade val="8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a:t>3. Clean Fuels</a:t>
          </a:r>
        </a:p>
      </dsp:txBody>
      <dsp:txXfrm>
        <a:off x="0" y="1905646"/>
        <a:ext cx="5627796" cy="625475"/>
      </dsp:txXfrm>
    </dsp:sp>
    <dsp:sp modelId="{D2FC536D-417D-4959-A529-DECEE68E8102}">
      <dsp:nvSpPr>
        <dsp:cNvPr id="0" name=""/>
        <dsp:cNvSpPr/>
      </dsp:nvSpPr>
      <dsp:spPr>
        <a:xfrm rot="10800000">
          <a:off x="0" y="953047"/>
          <a:ext cx="5627796" cy="961981"/>
        </a:xfrm>
        <a:prstGeom prst="upArrowCallout">
          <a:avLst/>
        </a:prstGeom>
        <a:solidFill>
          <a:schemeClr val="accent1">
            <a:shade val="80000"/>
            <a:hueOff val="384431"/>
            <a:satOff val="-37692"/>
            <a:lumOff val="1984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a:t>2. Fuel Switching</a:t>
          </a:r>
        </a:p>
      </dsp:txBody>
      <dsp:txXfrm rot="10800000">
        <a:off x="0" y="953047"/>
        <a:ext cx="5627796" cy="625066"/>
      </dsp:txXfrm>
    </dsp:sp>
    <dsp:sp modelId="{436876F2-3297-4BD8-ABF2-768220E1CC58}">
      <dsp:nvSpPr>
        <dsp:cNvPr id="0" name=""/>
        <dsp:cNvSpPr/>
      </dsp:nvSpPr>
      <dsp:spPr>
        <a:xfrm rot="10800000">
          <a:off x="0" y="447"/>
          <a:ext cx="5627796" cy="961981"/>
        </a:xfrm>
        <a:prstGeom prst="upArrowCallout">
          <a:avLst/>
        </a:prstGeom>
        <a:solidFill>
          <a:schemeClr val="accent1">
            <a:shade val="80000"/>
            <a:hueOff val="768863"/>
            <a:satOff val="-75385"/>
            <a:lumOff val="3969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kern="1200"/>
            <a:t>1. Energy Efficiency</a:t>
          </a:r>
        </a:p>
      </dsp:txBody>
      <dsp:txXfrm rot="10800000">
        <a:off x="0" y="447"/>
        <a:ext cx="5627796" cy="62506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1ED0351-F19D-4831-9DB1-27BBE40C435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D6B646-A0B1-429D-8369-85349DCA7F8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6B825F0-11BB-4484-839F-5879C937A58A}" type="datetimeFigureOut">
              <a:rPr lang="en-US" smtClean="0"/>
              <a:t>9/10/2024</a:t>
            </a:fld>
            <a:endParaRPr lang="en-US"/>
          </a:p>
        </p:txBody>
      </p:sp>
      <p:sp>
        <p:nvSpPr>
          <p:cNvPr id="4" name="Footer Placeholder 3">
            <a:extLst>
              <a:ext uri="{FF2B5EF4-FFF2-40B4-BE49-F238E27FC236}">
                <a16:creationId xmlns:a16="http://schemas.microsoft.com/office/drawing/2014/main" id="{DB126556-3499-414E-B849-01406EEDC34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4399F7D-4C9B-4E57-AFE6-F1CA0E22B6E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308B1448-EE3C-40B6-8D23-75BB24DC6593}" type="slidenum">
              <a:rPr lang="en-US" smtClean="0"/>
              <a:t>‹#›</a:t>
            </a:fld>
            <a:endParaRPr lang="en-US"/>
          </a:p>
        </p:txBody>
      </p:sp>
    </p:spTree>
    <p:extLst>
      <p:ext uri="{BB962C8B-B14F-4D97-AF65-F5344CB8AC3E}">
        <p14:creationId xmlns:p14="http://schemas.microsoft.com/office/powerpoint/2010/main" val="357438873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F3F5E83-E7E2-4023-A752-A1ACA3281CA2}" type="datetimeFigureOut">
              <a:rPr lang="en-US" smtClean="0"/>
              <a:t>9/10/2024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09EB54-FBB3-4EFF-B6D7-0FFD897A12F2}" type="slidenum">
              <a:rPr lang="en-US" smtClean="0"/>
              <a:t>‹#›</a:t>
            </a:fld>
            <a:endParaRPr lang="en-US"/>
          </a:p>
        </p:txBody>
      </p:sp>
    </p:spTree>
    <p:extLst>
      <p:ext uri="{BB962C8B-B14F-4D97-AF65-F5344CB8AC3E}">
        <p14:creationId xmlns:p14="http://schemas.microsoft.com/office/powerpoint/2010/main" val="14211755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a:t>. </a:t>
            </a:r>
          </a:p>
        </p:txBody>
      </p:sp>
      <p:sp>
        <p:nvSpPr>
          <p:cNvPr id="4" name="Slide Number Placeholder 3"/>
          <p:cNvSpPr>
            <a:spLocks noGrp="1"/>
          </p:cNvSpPr>
          <p:nvPr>
            <p:ph type="sldNum" sz="quarter" idx="10"/>
          </p:nvPr>
        </p:nvSpPr>
        <p:spPr/>
        <p:txBody>
          <a:bodyPr/>
          <a:lstStyle/>
          <a:p>
            <a:fld id="{E409EB54-FBB3-4EFF-B6D7-0FFD897A12F2}" type="slidenum">
              <a:rPr lang="en-US" smtClean="0"/>
              <a:t>1</a:t>
            </a:fld>
            <a:endParaRPr lang="en-US"/>
          </a:p>
        </p:txBody>
      </p:sp>
    </p:spTree>
    <p:extLst>
      <p:ext uri="{BB962C8B-B14F-4D97-AF65-F5344CB8AC3E}">
        <p14:creationId xmlns:p14="http://schemas.microsoft.com/office/powerpoint/2010/main" val="14427447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13</a:t>
            </a:fld>
            <a:endParaRPr lang="en-US"/>
          </a:p>
        </p:txBody>
      </p:sp>
    </p:spTree>
    <p:extLst>
      <p:ext uri="{BB962C8B-B14F-4D97-AF65-F5344CB8AC3E}">
        <p14:creationId xmlns:p14="http://schemas.microsoft.com/office/powerpoint/2010/main" val="21097647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14</a:t>
            </a:fld>
            <a:endParaRPr lang="en-US"/>
          </a:p>
        </p:txBody>
      </p:sp>
    </p:spTree>
    <p:extLst>
      <p:ext uri="{BB962C8B-B14F-4D97-AF65-F5344CB8AC3E}">
        <p14:creationId xmlns:p14="http://schemas.microsoft.com/office/powerpoint/2010/main" val="28046830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15</a:t>
            </a:fld>
            <a:endParaRPr lang="en-US"/>
          </a:p>
        </p:txBody>
      </p:sp>
    </p:spTree>
    <p:extLst>
      <p:ext uri="{BB962C8B-B14F-4D97-AF65-F5344CB8AC3E}">
        <p14:creationId xmlns:p14="http://schemas.microsoft.com/office/powerpoint/2010/main" val="341750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16</a:t>
            </a:fld>
            <a:endParaRPr lang="en-US"/>
          </a:p>
        </p:txBody>
      </p:sp>
    </p:spTree>
    <p:extLst>
      <p:ext uri="{BB962C8B-B14F-4D97-AF65-F5344CB8AC3E}">
        <p14:creationId xmlns:p14="http://schemas.microsoft.com/office/powerpoint/2010/main" val="38041067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17</a:t>
            </a:fld>
            <a:endParaRPr lang="en-US"/>
          </a:p>
        </p:txBody>
      </p:sp>
    </p:spTree>
    <p:extLst>
      <p:ext uri="{BB962C8B-B14F-4D97-AF65-F5344CB8AC3E}">
        <p14:creationId xmlns:p14="http://schemas.microsoft.com/office/powerpoint/2010/main" val="19434692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18</a:t>
            </a:fld>
            <a:endParaRPr lang="en-US"/>
          </a:p>
        </p:txBody>
      </p:sp>
    </p:spTree>
    <p:extLst>
      <p:ext uri="{BB962C8B-B14F-4D97-AF65-F5344CB8AC3E}">
        <p14:creationId xmlns:p14="http://schemas.microsoft.com/office/powerpoint/2010/main" val="1680592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19</a:t>
            </a:fld>
            <a:endParaRPr lang="en-US"/>
          </a:p>
        </p:txBody>
      </p:sp>
    </p:spTree>
    <p:extLst>
      <p:ext uri="{BB962C8B-B14F-4D97-AF65-F5344CB8AC3E}">
        <p14:creationId xmlns:p14="http://schemas.microsoft.com/office/powerpoint/2010/main" val="272933867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20</a:t>
            </a:fld>
            <a:endParaRPr lang="en-US"/>
          </a:p>
        </p:txBody>
      </p:sp>
    </p:spTree>
    <p:extLst>
      <p:ext uri="{BB962C8B-B14F-4D97-AF65-F5344CB8AC3E}">
        <p14:creationId xmlns:p14="http://schemas.microsoft.com/office/powerpoint/2010/main" val="26386255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21</a:t>
            </a:fld>
            <a:endParaRPr lang="en-US"/>
          </a:p>
        </p:txBody>
      </p:sp>
    </p:spTree>
    <p:extLst>
      <p:ext uri="{BB962C8B-B14F-4D97-AF65-F5344CB8AC3E}">
        <p14:creationId xmlns:p14="http://schemas.microsoft.com/office/powerpoint/2010/main" val="2849053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22</a:t>
            </a:fld>
            <a:endParaRPr lang="en-US"/>
          </a:p>
        </p:txBody>
      </p:sp>
    </p:spTree>
    <p:extLst>
      <p:ext uri="{BB962C8B-B14F-4D97-AF65-F5344CB8AC3E}">
        <p14:creationId xmlns:p14="http://schemas.microsoft.com/office/powerpoint/2010/main" val="8785303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fld id="{A1458E3B-0262-472B-9224-A997258FB3FD}" type="slidenum">
              <a:rPr lang="en-US" smtClean="0"/>
              <a:t>2</a:t>
            </a:fld>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2</a:t>
            </a:fld>
            <a:endParaRPr lang="en-US"/>
          </a:p>
        </p:txBody>
      </p:sp>
    </p:spTree>
    <p:extLst>
      <p:ext uri="{BB962C8B-B14F-4D97-AF65-F5344CB8AC3E}">
        <p14:creationId xmlns:p14="http://schemas.microsoft.com/office/powerpoint/2010/main" val="36704931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23</a:t>
            </a:fld>
            <a:endParaRPr lang="en-US"/>
          </a:p>
        </p:txBody>
      </p:sp>
    </p:spTree>
    <p:extLst>
      <p:ext uri="{BB962C8B-B14F-4D97-AF65-F5344CB8AC3E}">
        <p14:creationId xmlns:p14="http://schemas.microsoft.com/office/powerpoint/2010/main" val="15018869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24</a:t>
            </a:fld>
            <a:endParaRPr lang="en-US"/>
          </a:p>
        </p:txBody>
      </p:sp>
    </p:spTree>
    <p:extLst>
      <p:ext uri="{BB962C8B-B14F-4D97-AF65-F5344CB8AC3E}">
        <p14:creationId xmlns:p14="http://schemas.microsoft.com/office/powerpoint/2010/main" val="1015713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30</a:t>
            </a:fld>
            <a:endParaRPr lang="en-US"/>
          </a:p>
        </p:txBody>
      </p:sp>
    </p:spTree>
    <p:extLst>
      <p:ext uri="{BB962C8B-B14F-4D97-AF65-F5344CB8AC3E}">
        <p14:creationId xmlns:p14="http://schemas.microsoft.com/office/powerpoint/2010/main" val="41133057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a:effectLst/>
                <a:latin typeface="Aptos" panose="020B0004020202020204" pitchFamily="34" charset="0"/>
                <a:ea typeface="Times New Roman" panose="02020603050405020304" pitchFamily="18" charset="0"/>
                <a:cs typeface="Aptos" panose="020B0004020202020204" pitchFamily="34" charset="0"/>
              </a:rPr>
              <a:t>        </a:t>
            </a:r>
            <a:endParaRPr lang="en-US" sz="18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33</a:t>
            </a:fld>
            <a:endParaRPr lang="en-US"/>
          </a:p>
        </p:txBody>
      </p:sp>
    </p:spTree>
    <p:extLst>
      <p:ext uri="{BB962C8B-B14F-4D97-AF65-F5344CB8AC3E}">
        <p14:creationId xmlns:p14="http://schemas.microsoft.com/office/powerpoint/2010/main" val="11985680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a:effectLst/>
                <a:latin typeface="Aptos" panose="020B0004020202020204" pitchFamily="34" charset="0"/>
                <a:ea typeface="Times New Roman" panose="02020603050405020304" pitchFamily="18" charset="0"/>
                <a:cs typeface="Aptos" panose="020B0004020202020204" pitchFamily="34" charset="0"/>
              </a:rPr>
              <a:t>        </a:t>
            </a:r>
            <a:endParaRPr lang="en-US" sz="18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34</a:t>
            </a:fld>
            <a:endParaRPr lang="en-US"/>
          </a:p>
        </p:txBody>
      </p:sp>
    </p:spTree>
    <p:extLst>
      <p:ext uri="{BB962C8B-B14F-4D97-AF65-F5344CB8AC3E}">
        <p14:creationId xmlns:p14="http://schemas.microsoft.com/office/powerpoint/2010/main" val="17109218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a:effectLst/>
                <a:latin typeface="Aptos" panose="020B0004020202020204" pitchFamily="34" charset="0"/>
                <a:ea typeface="Times New Roman" panose="02020603050405020304" pitchFamily="18" charset="0"/>
                <a:cs typeface="Aptos" panose="020B0004020202020204" pitchFamily="34" charset="0"/>
              </a:rPr>
              <a:t>        </a:t>
            </a:r>
            <a:endParaRPr lang="en-US" sz="18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35</a:t>
            </a:fld>
            <a:endParaRPr lang="en-US"/>
          </a:p>
        </p:txBody>
      </p:sp>
    </p:spTree>
    <p:extLst>
      <p:ext uri="{BB962C8B-B14F-4D97-AF65-F5344CB8AC3E}">
        <p14:creationId xmlns:p14="http://schemas.microsoft.com/office/powerpoint/2010/main" val="38116320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36</a:t>
            </a:fld>
            <a:endParaRPr lang="en-US"/>
          </a:p>
        </p:txBody>
      </p:sp>
    </p:spTree>
    <p:extLst>
      <p:ext uri="{BB962C8B-B14F-4D97-AF65-F5344CB8AC3E}">
        <p14:creationId xmlns:p14="http://schemas.microsoft.com/office/powerpoint/2010/main" val="163065871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a:effectLst/>
                <a:latin typeface="Aptos" panose="020B0004020202020204" pitchFamily="34" charset="0"/>
                <a:ea typeface="Times New Roman" panose="02020603050405020304" pitchFamily="18" charset="0"/>
                <a:cs typeface="Aptos" panose="020B0004020202020204" pitchFamily="34" charset="0"/>
              </a:rPr>
              <a:t>        </a:t>
            </a:r>
            <a:endParaRPr lang="en-US" sz="18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37</a:t>
            </a:fld>
            <a:endParaRPr lang="en-US"/>
          </a:p>
        </p:txBody>
      </p:sp>
    </p:spTree>
    <p:extLst>
      <p:ext uri="{BB962C8B-B14F-4D97-AF65-F5344CB8AC3E}">
        <p14:creationId xmlns:p14="http://schemas.microsoft.com/office/powerpoint/2010/main" val="1960219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3</a:t>
            </a:fld>
            <a:endParaRPr lang="en-US"/>
          </a:p>
        </p:txBody>
      </p:sp>
    </p:spTree>
    <p:extLst>
      <p:ext uri="{BB962C8B-B14F-4D97-AF65-F5344CB8AC3E}">
        <p14:creationId xmlns:p14="http://schemas.microsoft.com/office/powerpoint/2010/main" val="29555062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4</a:t>
            </a:fld>
            <a:endParaRPr lang="en-US"/>
          </a:p>
        </p:txBody>
      </p:sp>
    </p:spTree>
    <p:extLst>
      <p:ext uri="{BB962C8B-B14F-4D97-AF65-F5344CB8AC3E}">
        <p14:creationId xmlns:p14="http://schemas.microsoft.com/office/powerpoint/2010/main" val="98640889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sz="1800">
                <a:effectLst/>
                <a:latin typeface="Aptos" panose="020B0004020202020204" pitchFamily="34" charset="0"/>
                <a:ea typeface="Times New Roman" panose="02020603050405020304" pitchFamily="18" charset="0"/>
                <a:cs typeface="Aptos" panose="020B0004020202020204" pitchFamily="34" charset="0"/>
              </a:rPr>
              <a:t>        </a:t>
            </a:r>
            <a:endParaRPr lang="en-US" sz="18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8</a:t>
            </a:fld>
            <a:endParaRPr lang="en-US"/>
          </a:p>
        </p:txBody>
      </p:sp>
    </p:spTree>
    <p:extLst>
      <p:ext uri="{BB962C8B-B14F-4D97-AF65-F5344CB8AC3E}">
        <p14:creationId xmlns:p14="http://schemas.microsoft.com/office/powerpoint/2010/main" val="33844339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9</a:t>
            </a:fld>
            <a:endParaRPr lang="en-US"/>
          </a:p>
        </p:txBody>
      </p:sp>
    </p:spTree>
    <p:extLst>
      <p:ext uri="{BB962C8B-B14F-4D97-AF65-F5344CB8AC3E}">
        <p14:creationId xmlns:p14="http://schemas.microsoft.com/office/powerpoint/2010/main" val="3637172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10</a:t>
            </a:fld>
            <a:endParaRPr lang="en-US"/>
          </a:p>
        </p:txBody>
      </p:sp>
    </p:spTree>
    <p:extLst>
      <p:ext uri="{BB962C8B-B14F-4D97-AF65-F5344CB8AC3E}">
        <p14:creationId xmlns:p14="http://schemas.microsoft.com/office/powerpoint/2010/main" val="28377560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11</a:t>
            </a:fld>
            <a:endParaRPr lang="en-US"/>
          </a:p>
        </p:txBody>
      </p:sp>
    </p:spTree>
    <p:extLst>
      <p:ext uri="{BB962C8B-B14F-4D97-AF65-F5344CB8AC3E}">
        <p14:creationId xmlns:p14="http://schemas.microsoft.com/office/powerpoint/2010/main" val="10219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E409EB54-FBB3-4EFF-B6D7-0FFD897A12F2}" type="slidenum">
              <a:rPr lang="en-US" smtClean="0"/>
              <a:t>12</a:t>
            </a:fld>
            <a:endParaRPr lang="en-US"/>
          </a:p>
        </p:txBody>
      </p:sp>
    </p:spTree>
    <p:extLst>
      <p:ext uri="{BB962C8B-B14F-4D97-AF65-F5344CB8AC3E}">
        <p14:creationId xmlns:p14="http://schemas.microsoft.com/office/powerpoint/2010/main" val="37715015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a:blip r:embed="rId2"/>
          <a:stretch>
            <a:fillRect/>
          </a:stretch>
        </a:blip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E33A33-5E68-4352-8311-C453F87AA15B}"/>
              </a:ext>
            </a:extLst>
          </p:cNvPr>
          <p:cNvSpPr/>
          <p:nvPr userDrawn="1"/>
        </p:nvSpPr>
        <p:spPr>
          <a:xfrm>
            <a:off x="0" y="4368069"/>
            <a:ext cx="12192000" cy="1814844"/>
          </a:xfrm>
          <a:prstGeom prst="rect">
            <a:avLst/>
          </a:prstGeom>
          <a:solidFill>
            <a:srgbClr val="006298">
              <a:alpha val="77255"/>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pic>
        <p:nvPicPr>
          <p:cNvPr id="15" name="Picture 14">
            <a:extLst>
              <a:ext uri="{FF2B5EF4-FFF2-40B4-BE49-F238E27FC236}">
                <a16:creationId xmlns:a16="http://schemas.microsoft.com/office/drawing/2014/main" id="{D772B7C4-B998-4E14-B667-4C9681006089}"/>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8299" r="9780"/>
          <a:stretch/>
        </p:blipFill>
        <p:spPr>
          <a:xfrm>
            <a:off x="9999785" y="4773634"/>
            <a:ext cx="1812889" cy="1340891"/>
          </a:xfrm>
          <a:prstGeom prst="rect">
            <a:avLst/>
          </a:prstGeom>
        </p:spPr>
      </p:pic>
      <p:sp>
        <p:nvSpPr>
          <p:cNvPr id="12" name="Text Placeholder 2">
            <a:extLst>
              <a:ext uri="{FF2B5EF4-FFF2-40B4-BE49-F238E27FC236}">
                <a16:creationId xmlns:a16="http://schemas.microsoft.com/office/drawing/2014/main" id="{E51EDC35-3FEE-4739-9363-DF09A8EFB327}"/>
              </a:ext>
            </a:extLst>
          </p:cNvPr>
          <p:cNvSpPr>
            <a:spLocks noGrp="1"/>
          </p:cNvSpPr>
          <p:nvPr>
            <p:ph type="body" idx="1"/>
          </p:nvPr>
        </p:nvSpPr>
        <p:spPr>
          <a:xfrm>
            <a:off x="190939" y="5486607"/>
            <a:ext cx="5157787" cy="378723"/>
          </a:xfrm>
        </p:spPr>
        <p:txBody>
          <a:bodyPr anchor="b">
            <a:normAutofit/>
          </a:bodyPr>
          <a:lstStyle>
            <a:lvl1pPr marL="0" indent="0" algn="l">
              <a:buNone/>
              <a:defRPr sz="2800" b="0" i="1" cap="none" baseline="0">
                <a:solidFill>
                  <a:schemeClr val="bg1"/>
                </a:solidFill>
                <a:latin typeface="Franklin Gothic Book" panose="020B0503020102020204" pitchFamily="34" charset="0"/>
              </a:defRPr>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13" name="Text Placeholder 2">
            <a:extLst>
              <a:ext uri="{FF2B5EF4-FFF2-40B4-BE49-F238E27FC236}">
                <a16:creationId xmlns:a16="http://schemas.microsoft.com/office/drawing/2014/main" id="{C56B8C80-F913-42A7-A642-57195E23E0D0}"/>
              </a:ext>
            </a:extLst>
          </p:cNvPr>
          <p:cNvSpPr>
            <a:spLocks noGrp="1"/>
          </p:cNvSpPr>
          <p:nvPr>
            <p:ph type="body" idx="10"/>
          </p:nvPr>
        </p:nvSpPr>
        <p:spPr>
          <a:xfrm>
            <a:off x="190939" y="4598314"/>
            <a:ext cx="9505652" cy="749540"/>
          </a:xfrm>
        </p:spPr>
        <p:txBody>
          <a:bodyPr anchor="b">
            <a:noAutofit/>
          </a:bodyPr>
          <a:lstStyle>
            <a:lvl1pPr marL="0" indent="0" algn="l">
              <a:buNone/>
              <a:defRPr sz="4000" b="0" i="0" cap="all" baseline="0">
                <a:solidFill>
                  <a:schemeClr val="bg1"/>
                </a:solidFill>
                <a:latin typeface="Franklin Gothic Book" panose="020B0503020102020204" pitchFamily="34" charset="0"/>
              </a:defRPr>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Tree>
    <p:extLst>
      <p:ext uri="{BB962C8B-B14F-4D97-AF65-F5344CB8AC3E}">
        <p14:creationId xmlns:p14="http://schemas.microsoft.com/office/powerpoint/2010/main" val="2723707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C80E3F-AE89-6239-E30C-859238B8B657}"/>
              </a:ext>
            </a:extLst>
          </p:cNvPr>
          <p:cNvSpPr>
            <a:spLocks noGrp="1"/>
          </p:cNvSpPr>
          <p:nvPr>
            <p:ph type="title"/>
          </p:nvPr>
        </p:nvSpPr>
        <p:spPr>
          <a:xfrm>
            <a:off x="831853"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C0D561C-B184-B34E-D2BE-D7D60C1BA16C}"/>
              </a:ext>
            </a:extLst>
          </p:cNvPr>
          <p:cNvSpPr>
            <a:spLocks noGrp="1"/>
          </p:cNvSpPr>
          <p:nvPr>
            <p:ph type="body" idx="1"/>
          </p:nvPr>
        </p:nvSpPr>
        <p:spPr>
          <a:xfrm>
            <a:off x="831853" y="4589465"/>
            <a:ext cx="10515600" cy="1500187"/>
          </a:xfrm>
        </p:spPr>
        <p:txBody>
          <a:bodyPr/>
          <a:lstStyle>
            <a:lvl1pPr marL="0" indent="0">
              <a:buNone/>
              <a:defRPr sz="2400">
                <a:solidFill>
                  <a:schemeClr val="tx1">
                    <a:tint val="75000"/>
                  </a:schemeClr>
                </a:solidFill>
              </a:defRPr>
            </a:lvl1pPr>
            <a:lvl2pPr marL="457206" indent="0">
              <a:buNone/>
              <a:defRPr sz="2000">
                <a:solidFill>
                  <a:schemeClr val="tx1">
                    <a:tint val="75000"/>
                  </a:schemeClr>
                </a:solidFill>
              </a:defRPr>
            </a:lvl2pPr>
            <a:lvl3pPr marL="914411" indent="0">
              <a:buNone/>
              <a:defRPr sz="1801">
                <a:solidFill>
                  <a:schemeClr val="tx1">
                    <a:tint val="75000"/>
                  </a:schemeClr>
                </a:solidFill>
              </a:defRPr>
            </a:lvl3pPr>
            <a:lvl4pPr marL="1371617" indent="0">
              <a:buNone/>
              <a:defRPr sz="1600">
                <a:solidFill>
                  <a:schemeClr val="tx1">
                    <a:tint val="75000"/>
                  </a:schemeClr>
                </a:solidFill>
              </a:defRPr>
            </a:lvl4pPr>
            <a:lvl5pPr marL="1828823" indent="0">
              <a:buNone/>
              <a:defRPr sz="1600">
                <a:solidFill>
                  <a:schemeClr val="tx1">
                    <a:tint val="75000"/>
                  </a:schemeClr>
                </a:solidFill>
              </a:defRPr>
            </a:lvl5pPr>
            <a:lvl6pPr marL="2286029" indent="0">
              <a:buNone/>
              <a:defRPr sz="1600">
                <a:solidFill>
                  <a:schemeClr val="tx1">
                    <a:tint val="75000"/>
                  </a:schemeClr>
                </a:solidFill>
              </a:defRPr>
            </a:lvl6pPr>
            <a:lvl7pPr marL="2743234" indent="0">
              <a:buNone/>
              <a:defRPr sz="1600">
                <a:solidFill>
                  <a:schemeClr val="tx1">
                    <a:tint val="75000"/>
                  </a:schemeClr>
                </a:solidFill>
              </a:defRPr>
            </a:lvl7pPr>
            <a:lvl8pPr marL="3200440" indent="0">
              <a:buNone/>
              <a:defRPr sz="1600">
                <a:solidFill>
                  <a:schemeClr val="tx1">
                    <a:tint val="75000"/>
                  </a:schemeClr>
                </a:solidFill>
              </a:defRPr>
            </a:lvl8pPr>
            <a:lvl9pPr marL="3657646"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A70CDA9-9A16-DA71-9F30-A666474CAD5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870FE6BC-BB84-108B-3199-EA9C3F82D23A}"/>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B0F4B34B-287D-2190-0E56-040B8A29FC78}"/>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1319847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DB9E7B-BFE1-A11E-E23D-8BA3A359236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A399668-5124-1F8B-66B3-4952FD5FA29F}"/>
              </a:ext>
            </a:extLst>
          </p:cNvPr>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51AF6D8-28AF-CFFE-48C2-4405EA71F711}"/>
              </a:ext>
            </a:extLst>
          </p:cNvPr>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89400797-9CF7-2CB9-1FBB-D7B588D087C7}"/>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8144FABA-D24B-5B5A-CB54-03F1EFFD9E8F}"/>
              </a:ext>
            </a:extLst>
          </p:cNvPr>
          <p:cNvSpPr>
            <a:spLocks noGrp="1"/>
          </p:cNvSpPr>
          <p:nvPr>
            <p:ph type="ftr" sz="quarter" idx="11"/>
          </p:nvPr>
        </p:nvSpPr>
        <p:spPr/>
        <p:txBody>
          <a:bodyPr/>
          <a:lstStyle/>
          <a:p>
            <a:r>
              <a:rPr lang="en-US"/>
              <a:t>DRAFT RESULTS - NOT FOR DISTRIBUTION OR ATTRIBUTION</a:t>
            </a:r>
          </a:p>
        </p:txBody>
      </p:sp>
      <p:sp>
        <p:nvSpPr>
          <p:cNvPr id="7" name="Slide Number Placeholder 6">
            <a:extLst>
              <a:ext uri="{FF2B5EF4-FFF2-40B4-BE49-F238E27FC236}">
                <a16:creationId xmlns:a16="http://schemas.microsoft.com/office/drawing/2014/main" id="{B69D37C9-5E48-E79C-1394-D10541E846F5}"/>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29606953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0233A0-6699-BA0E-B1BD-D60EBCAE555F}"/>
              </a:ext>
            </a:extLst>
          </p:cNvPr>
          <p:cNvSpPr>
            <a:spLocks noGrp="1"/>
          </p:cNvSpPr>
          <p:nvPr>
            <p:ph type="title"/>
          </p:nvPr>
        </p:nvSpPr>
        <p:spPr>
          <a:xfrm>
            <a:off x="839789"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B0F013A-7F45-8E9A-9D21-E703B2C3F36C}"/>
              </a:ext>
            </a:extLst>
          </p:cNvPr>
          <p:cNvSpPr>
            <a:spLocks noGrp="1"/>
          </p:cNvSpPr>
          <p:nvPr>
            <p:ph type="body" idx="1"/>
          </p:nvPr>
        </p:nvSpPr>
        <p:spPr>
          <a:xfrm>
            <a:off x="839791" y="1681163"/>
            <a:ext cx="5157787" cy="823912"/>
          </a:xfrm>
        </p:spPr>
        <p:txBody>
          <a:bodyPr anchor="b"/>
          <a:lstStyle>
            <a:lvl1pPr marL="0" indent="0">
              <a:buNone/>
              <a:defRPr sz="2400" b="1"/>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3ECA541-1C14-9C9B-6DD1-546C163A3762}"/>
              </a:ext>
            </a:extLst>
          </p:cNvPr>
          <p:cNvSpPr>
            <a:spLocks noGrp="1"/>
          </p:cNvSpPr>
          <p:nvPr>
            <p:ph sz="half" idx="2"/>
          </p:nvPr>
        </p:nvSpPr>
        <p:spPr>
          <a:xfrm>
            <a:off x="839791" y="2505076"/>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9B58327-C5F9-9E84-B984-592902D74CF5}"/>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42AF783-AFD5-66EE-49F5-CC85C1C58512}"/>
              </a:ext>
            </a:extLst>
          </p:cNvPr>
          <p:cNvSpPr>
            <a:spLocks noGrp="1"/>
          </p:cNvSpPr>
          <p:nvPr>
            <p:ph sz="quarter" idx="4"/>
          </p:nvPr>
        </p:nvSpPr>
        <p:spPr>
          <a:xfrm>
            <a:off x="6172203" y="2505076"/>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5084741-3648-D234-779A-ECF161BE76FF}"/>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2B932E4A-FE55-287A-15F3-7633A6C99691}"/>
              </a:ext>
            </a:extLst>
          </p:cNvPr>
          <p:cNvSpPr>
            <a:spLocks noGrp="1"/>
          </p:cNvSpPr>
          <p:nvPr>
            <p:ph type="ftr" sz="quarter" idx="11"/>
          </p:nvPr>
        </p:nvSpPr>
        <p:spPr/>
        <p:txBody>
          <a:bodyPr/>
          <a:lstStyle/>
          <a:p>
            <a:r>
              <a:rPr lang="en-US"/>
              <a:t>DRAFT RESULTS - NOT FOR DISTRIBUTION OR ATTRIBUTION</a:t>
            </a:r>
          </a:p>
        </p:txBody>
      </p:sp>
      <p:sp>
        <p:nvSpPr>
          <p:cNvPr id="9" name="Slide Number Placeholder 8">
            <a:extLst>
              <a:ext uri="{FF2B5EF4-FFF2-40B4-BE49-F238E27FC236}">
                <a16:creationId xmlns:a16="http://schemas.microsoft.com/office/drawing/2014/main" id="{99E595F4-C9E9-BB37-F88B-B4F2ECA26181}"/>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3250942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2E8A7-2FDB-6531-7B69-4E9F69D1FE3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EC42DA6-871F-8008-2EB2-61E32B1E5954}"/>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C857F630-99A0-BDCE-F84E-A5D6214F550A}"/>
              </a:ext>
            </a:extLst>
          </p:cNvPr>
          <p:cNvSpPr>
            <a:spLocks noGrp="1"/>
          </p:cNvSpPr>
          <p:nvPr>
            <p:ph type="ftr" sz="quarter" idx="11"/>
          </p:nvPr>
        </p:nvSpPr>
        <p:spPr/>
        <p:txBody>
          <a:bodyPr/>
          <a:lstStyle/>
          <a:p>
            <a:r>
              <a:rPr lang="en-US"/>
              <a:t>DRAFT RESULTS - NOT FOR DISTRIBUTION OR ATTRIBUTION</a:t>
            </a:r>
          </a:p>
        </p:txBody>
      </p:sp>
      <p:sp>
        <p:nvSpPr>
          <p:cNvPr id="5" name="Slide Number Placeholder 4">
            <a:extLst>
              <a:ext uri="{FF2B5EF4-FFF2-40B4-BE49-F238E27FC236}">
                <a16:creationId xmlns:a16="http://schemas.microsoft.com/office/drawing/2014/main" id="{A178DC00-C21F-B616-9067-A6DF7BF5FE3A}"/>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22586023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4B4A9CD-D1F8-6111-BC8D-9AB5DD9A6B5D}"/>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AF171424-F663-0BC2-4145-19AF872B78DF}"/>
              </a:ext>
            </a:extLst>
          </p:cNvPr>
          <p:cNvSpPr>
            <a:spLocks noGrp="1"/>
          </p:cNvSpPr>
          <p:nvPr>
            <p:ph type="ftr" sz="quarter" idx="11"/>
          </p:nvPr>
        </p:nvSpPr>
        <p:spPr/>
        <p:txBody>
          <a:bodyPr/>
          <a:lstStyle/>
          <a:p>
            <a:r>
              <a:rPr lang="en-US"/>
              <a:t>DRAFT RESULTS - NOT FOR DISTRIBUTION OR ATTRIBUTION</a:t>
            </a:r>
          </a:p>
        </p:txBody>
      </p:sp>
      <p:sp>
        <p:nvSpPr>
          <p:cNvPr id="4" name="Slide Number Placeholder 3">
            <a:extLst>
              <a:ext uri="{FF2B5EF4-FFF2-40B4-BE49-F238E27FC236}">
                <a16:creationId xmlns:a16="http://schemas.microsoft.com/office/drawing/2014/main" id="{74FAE93E-5FCE-6FFD-4B20-DFE3E4B5B62D}"/>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15108182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C7FD02-2CF9-B05C-ACF8-127E60A809D5}"/>
              </a:ext>
            </a:extLst>
          </p:cNvPr>
          <p:cNvSpPr>
            <a:spLocks noGrp="1"/>
          </p:cNvSpPr>
          <p:nvPr>
            <p:ph type="title"/>
          </p:nvPr>
        </p:nvSpPr>
        <p:spPr>
          <a:xfrm>
            <a:off x="839791" y="457200"/>
            <a:ext cx="3932236"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AD092E8-5149-8CFF-A559-3C6794B29BAA}"/>
              </a:ext>
            </a:extLst>
          </p:cNvPr>
          <p:cNvSpPr>
            <a:spLocks noGrp="1"/>
          </p:cNvSpPr>
          <p:nvPr>
            <p:ph idx="1"/>
          </p:nvPr>
        </p:nvSpPr>
        <p:spPr>
          <a:xfrm>
            <a:off x="5183190" y="987425"/>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C70CC51-D256-FFD9-465D-5EEC494BB5E3}"/>
              </a:ext>
            </a:extLst>
          </p:cNvPr>
          <p:cNvSpPr>
            <a:spLocks noGrp="1"/>
          </p:cNvSpPr>
          <p:nvPr>
            <p:ph type="body" sz="half" idx="2"/>
          </p:nvPr>
        </p:nvSpPr>
        <p:spPr>
          <a:xfrm>
            <a:off x="839791" y="2057400"/>
            <a:ext cx="3932236" cy="3811588"/>
          </a:xfrm>
        </p:spPr>
        <p:txBody>
          <a:bodyPr/>
          <a:lstStyle>
            <a:lvl1pPr marL="0" indent="0">
              <a:buNone/>
              <a:defRPr sz="1600"/>
            </a:lvl1pPr>
            <a:lvl2pPr marL="457206" indent="0">
              <a:buNone/>
              <a:defRPr sz="1401"/>
            </a:lvl2pPr>
            <a:lvl3pPr marL="914411" indent="0">
              <a:buNone/>
              <a:defRPr sz="1200"/>
            </a:lvl3pPr>
            <a:lvl4pPr marL="1371617" indent="0">
              <a:buNone/>
              <a:defRPr sz="1001"/>
            </a:lvl4pPr>
            <a:lvl5pPr marL="1828823" indent="0">
              <a:buNone/>
              <a:defRPr sz="1001"/>
            </a:lvl5pPr>
            <a:lvl6pPr marL="2286029" indent="0">
              <a:buNone/>
              <a:defRPr sz="1001"/>
            </a:lvl6pPr>
            <a:lvl7pPr marL="2743234" indent="0">
              <a:buNone/>
              <a:defRPr sz="1001"/>
            </a:lvl7pPr>
            <a:lvl8pPr marL="3200440" indent="0">
              <a:buNone/>
              <a:defRPr sz="1001"/>
            </a:lvl8pPr>
            <a:lvl9pPr marL="3657646" indent="0">
              <a:buNone/>
              <a:defRPr sz="1001"/>
            </a:lvl9pPr>
          </a:lstStyle>
          <a:p>
            <a:pPr lvl="0"/>
            <a:r>
              <a:rPr lang="en-US"/>
              <a:t>Click to edit Master text styles</a:t>
            </a:r>
          </a:p>
        </p:txBody>
      </p:sp>
      <p:sp>
        <p:nvSpPr>
          <p:cNvPr id="5" name="Date Placeholder 4">
            <a:extLst>
              <a:ext uri="{FF2B5EF4-FFF2-40B4-BE49-F238E27FC236}">
                <a16:creationId xmlns:a16="http://schemas.microsoft.com/office/drawing/2014/main" id="{32F9E586-17C2-EB9C-8476-DB804BAEC14D}"/>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08D57D03-D8AA-2DF3-17EA-B36DFBD2A804}"/>
              </a:ext>
            </a:extLst>
          </p:cNvPr>
          <p:cNvSpPr>
            <a:spLocks noGrp="1"/>
          </p:cNvSpPr>
          <p:nvPr>
            <p:ph type="ftr" sz="quarter" idx="11"/>
          </p:nvPr>
        </p:nvSpPr>
        <p:spPr/>
        <p:txBody>
          <a:bodyPr/>
          <a:lstStyle/>
          <a:p>
            <a:r>
              <a:rPr lang="en-US"/>
              <a:t>DRAFT RESULTS - NOT FOR DISTRIBUTION OR ATTRIBUTION</a:t>
            </a:r>
          </a:p>
        </p:txBody>
      </p:sp>
      <p:sp>
        <p:nvSpPr>
          <p:cNvPr id="7" name="Slide Number Placeholder 6">
            <a:extLst>
              <a:ext uri="{FF2B5EF4-FFF2-40B4-BE49-F238E27FC236}">
                <a16:creationId xmlns:a16="http://schemas.microsoft.com/office/drawing/2014/main" id="{371AF075-859D-EC8B-D956-BA78EE4A0E57}"/>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37361685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AE702-1B14-2ED7-B608-39F266193446}"/>
              </a:ext>
            </a:extLst>
          </p:cNvPr>
          <p:cNvSpPr>
            <a:spLocks noGrp="1"/>
          </p:cNvSpPr>
          <p:nvPr>
            <p:ph type="title"/>
          </p:nvPr>
        </p:nvSpPr>
        <p:spPr>
          <a:xfrm>
            <a:off x="839791" y="457200"/>
            <a:ext cx="3932236"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FA78DAF-FBD1-C850-5FBB-65819B5B4B5E}"/>
              </a:ext>
            </a:extLst>
          </p:cNvPr>
          <p:cNvSpPr>
            <a:spLocks noGrp="1"/>
          </p:cNvSpPr>
          <p:nvPr>
            <p:ph type="pic" idx="1"/>
          </p:nvPr>
        </p:nvSpPr>
        <p:spPr>
          <a:xfrm>
            <a:off x="5183190" y="987425"/>
            <a:ext cx="6172201" cy="4873625"/>
          </a:xfrm>
        </p:spPr>
        <p:txBody>
          <a:bodyPr/>
          <a:lstStyle>
            <a:lvl1pPr marL="0" indent="0">
              <a:buNone/>
              <a:defRPr sz="3200"/>
            </a:lvl1pPr>
            <a:lvl2pPr marL="457206" indent="0">
              <a:buNone/>
              <a:defRPr sz="2800"/>
            </a:lvl2pPr>
            <a:lvl3pPr marL="914411" indent="0">
              <a:buNone/>
              <a:defRPr sz="2400"/>
            </a:lvl3pPr>
            <a:lvl4pPr marL="1371617" indent="0">
              <a:buNone/>
              <a:defRPr sz="2000"/>
            </a:lvl4pPr>
            <a:lvl5pPr marL="1828823" indent="0">
              <a:buNone/>
              <a:defRPr sz="2000"/>
            </a:lvl5pPr>
            <a:lvl6pPr marL="2286029" indent="0">
              <a:buNone/>
              <a:defRPr sz="2000"/>
            </a:lvl6pPr>
            <a:lvl7pPr marL="2743234" indent="0">
              <a:buNone/>
              <a:defRPr sz="2000"/>
            </a:lvl7pPr>
            <a:lvl8pPr marL="3200440" indent="0">
              <a:buNone/>
              <a:defRPr sz="2000"/>
            </a:lvl8pPr>
            <a:lvl9pPr marL="3657646" indent="0">
              <a:buNone/>
              <a:defRPr sz="2000"/>
            </a:lvl9pPr>
          </a:lstStyle>
          <a:p>
            <a:endParaRPr lang="en-US"/>
          </a:p>
        </p:txBody>
      </p:sp>
      <p:sp>
        <p:nvSpPr>
          <p:cNvPr id="4" name="Text Placeholder 3">
            <a:extLst>
              <a:ext uri="{FF2B5EF4-FFF2-40B4-BE49-F238E27FC236}">
                <a16:creationId xmlns:a16="http://schemas.microsoft.com/office/drawing/2014/main" id="{37C9BF19-3B64-1980-CC2F-C40036AD35BF}"/>
              </a:ext>
            </a:extLst>
          </p:cNvPr>
          <p:cNvSpPr>
            <a:spLocks noGrp="1"/>
          </p:cNvSpPr>
          <p:nvPr>
            <p:ph type="body" sz="half" idx="2"/>
          </p:nvPr>
        </p:nvSpPr>
        <p:spPr>
          <a:xfrm>
            <a:off x="839791" y="2057400"/>
            <a:ext cx="3932236" cy="3811588"/>
          </a:xfrm>
        </p:spPr>
        <p:txBody>
          <a:bodyPr/>
          <a:lstStyle>
            <a:lvl1pPr marL="0" indent="0">
              <a:buNone/>
              <a:defRPr sz="1600"/>
            </a:lvl1pPr>
            <a:lvl2pPr marL="457206" indent="0">
              <a:buNone/>
              <a:defRPr sz="1401"/>
            </a:lvl2pPr>
            <a:lvl3pPr marL="914411" indent="0">
              <a:buNone/>
              <a:defRPr sz="1200"/>
            </a:lvl3pPr>
            <a:lvl4pPr marL="1371617" indent="0">
              <a:buNone/>
              <a:defRPr sz="1001"/>
            </a:lvl4pPr>
            <a:lvl5pPr marL="1828823" indent="0">
              <a:buNone/>
              <a:defRPr sz="1001"/>
            </a:lvl5pPr>
            <a:lvl6pPr marL="2286029" indent="0">
              <a:buNone/>
              <a:defRPr sz="1001"/>
            </a:lvl6pPr>
            <a:lvl7pPr marL="2743234" indent="0">
              <a:buNone/>
              <a:defRPr sz="1001"/>
            </a:lvl7pPr>
            <a:lvl8pPr marL="3200440" indent="0">
              <a:buNone/>
              <a:defRPr sz="1001"/>
            </a:lvl8pPr>
            <a:lvl9pPr marL="3657646" indent="0">
              <a:buNone/>
              <a:defRPr sz="1001"/>
            </a:lvl9pPr>
          </a:lstStyle>
          <a:p>
            <a:pPr lvl="0"/>
            <a:r>
              <a:rPr lang="en-US"/>
              <a:t>Click to edit Master text styles</a:t>
            </a:r>
          </a:p>
        </p:txBody>
      </p:sp>
      <p:sp>
        <p:nvSpPr>
          <p:cNvPr id="5" name="Date Placeholder 4">
            <a:extLst>
              <a:ext uri="{FF2B5EF4-FFF2-40B4-BE49-F238E27FC236}">
                <a16:creationId xmlns:a16="http://schemas.microsoft.com/office/drawing/2014/main" id="{8589F8BC-4DCD-A8B8-B51A-7C15D8855761}"/>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7932BEC-75D9-E461-EFEF-BA94F48D4276}"/>
              </a:ext>
            </a:extLst>
          </p:cNvPr>
          <p:cNvSpPr>
            <a:spLocks noGrp="1"/>
          </p:cNvSpPr>
          <p:nvPr>
            <p:ph type="ftr" sz="quarter" idx="11"/>
          </p:nvPr>
        </p:nvSpPr>
        <p:spPr/>
        <p:txBody>
          <a:bodyPr/>
          <a:lstStyle/>
          <a:p>
            <a:r>
              <a:rPr lang="en-US"/>
              <a:t>DRAFT RESULTS - NOT FOR DISTRIBUTION OR ATTRIBUTION</a:t>
            </a:r>
          </a:p>
        </p:txBody>
      </p:sp>
      <p:sp>
        <p:nvSpPr>
          <p:cNvPr id="7" name="Slide Number Placeholder 6">
            <a:extLst>
              <a:ext uri="{FF2B5EF4-FFF2-40B4-BE49-F238E27FC236}">
                <a16:creationId xmlns:a16="http://schemas.microsoft.com/office/drawing/2014/main" id="{3A99BAE1-BE01-798E-A67C-301DF15050E3}"/>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28328001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48B2D-0A88-70F0-3F96-9A17437259EC}"/>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9158D60-C6C6-488F-9A20-7186AA6EB0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93837B-89CA-29CC-3E35-8B395A82B70E}"/>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6BAD1237-C7A8-3725-3CED-593DA12C45F9}"/>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C8D303BD-5327-6BE1-0B18-15E6A5D346F1}"/>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8184620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95D273C-8D0D-6A7B-57E4-35FA08F8B15B}"/>
              </a:ext>
            </a:extLst>
          </p:cNvPr>
          <p:cNvSpPr>
            <a:spLocks noGrp="1"/>
          </p:cNvSpPr>
          <p:nvPr>
            <p:ph type="title" orient="vert"/>
          </p:nvPr>
        </p:nvSpPr>
        <p:spPr>
          <a:xfrm>
            <a:off x="8724899"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94CB662-3B74-07CA-3938-CA4A403CFE7F}"/>
              </a:ext>
            </a:extLst>
          </p:cNvPr>
          <p:cNvSpPr>
            <a:spLocks noGrp="1"/>
          </p:cNvSpPr>
          <p:nvPr>
            <p:ph type="body" orient="vert" idx="1"/>
          </p:nvPr>
        </p:nvSpPr>
        <p:spPr>
          <a:xfrm>
            <a:off x="838199"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3CD39DE-C5A7-32FD-8574-0317E8AA23DA}"/>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2CE91C9-09E9-705E-0BCA-B1AB60A9BC3C}"/>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5FF4C6FE-DDEF-1065-C833-151F09FD3728}"/>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38138576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BCCD4-711B-AA1B-4278-0180DA1B3DC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37FDB96-943B-6A2C-D80B-94853B74FB9B}"/>
              </a:ext>
            </a:extLst>
          </p:cNvPr>
          <p:cNvSpPr>
            <a:spLocks noGrp="1"/>
          </p:cNvSpPr>
          <p:nvPr>
            <p:ph type="subTitle" idx="1"/>
          </p:nvPr>
        </p:nvSpPr>
        <p:spPr>
          <a:xfrm>
            <a:off x="1524000" y="3602038"/>
            <a:ext cx="9144000" cy="1655762"/>
          </a:xfrm>
        </p:spPr>
        <p:txBody>
          <a:bodyPr/>
          <a:lstStyle>
            <a:lvl1pPr marL="0" indent="0" algn="ctr">
              <a:buNone/>
              <a:defRPr sz="2400"/>
            </a:lvl1pPr>
            <a:lvl2pPr marL="457206" indent="0" algn="ctr">
              <a:buNone/>
              <a:defRPr sz="2000"/>
            </a:lvl2pPr>
            <a:lvl3pPr marL="914411" indent="0" algn="ctr">
              <a:buNone/>
              <a:defRPr sz="1801"/>
            </a:lvl3pPr>
            <a:lvl4pPr marL="1371617" indent="0" algn="ctr">
              <a:buNone/>
              <a:defRPr sz="1600"/>
            </a:lvl4pPr>
            <a:lvl5pPr marL="1828823" indent="0" algn="ctr">
              <a:buNone/>
              <a:defRPr sz="1600"/>
            </a:lvl5pPr>
            <a:lvl6pPr marL="2286029" indent="0" algn="ctr">
              <a:buNone/>
              <a:defRPr sz="1600"/>
            </a:lvl6pPr>
            <a:lvl7pPr marL="2743234" indent="0" algn="ctr">
              <a:buNone/>
              <a:defRPr sz="1600"/>
            </a:lvl7pPr>
            <a:lvl8pPr marL="3200440" indent="0" algn="ctr">
              <a:buNone/>
              <a:defRPr sz="1600"/>
            </a:lvl8pPr>
            <a:lvl9pPr marL="3657646"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9C325E4-9B68-800E-185E-4E91998BACA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5DACEA13-074C-5E4E-0DC7-B2E160DC66C2}"/>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338A248B-F0EE-41C0-BBB2-33AB50AECCFE}"/>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16462032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A35AA5E-5FA6-4152-A453-F877C4F04244}"/>
              </a:ext>
            </a:extLst>
          </p:cNvPr>
          <p:cNvSpPr/>
          <p:nvPr userDrawn="1"/>
        </p:nvSpPr>
        <p:spPr>
          <a:xfrm>
            <a:off x="0" y="128016"/>
            <a:ext cx="12192000" cy="1088136"/>
          </a:xfrm>
          <a:prstGeom prst="rect">
            <a:avLst/>
          </a:prstGeom>
          <a:solidFill>
            <a:srgbClr val="0062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1" rIns="91440" bIns="45721" numCol="1" spcCol="0" rtlCol="0" fromWordArt="0" anchor="ctr" anchorCtr="0" forceAA="0" compatLnSpc="1">
            <a:prstTxWarp prst="textNoShape">
              <a:avLst/>
            </a:prstTxWarp>
            <a:noAutofit/>
          </a:bodyPr>
          <a:lstStyle/>
          <a:p>
            <a:endParaRPr lang="en-US" sz="1801"/>
          </a:p>
        </p:txBody>
      </p:sp>
      <p:sp>
        <p:nvSpPr>
          <p:cNvPr id="9" name="Title 1">
            <a:extLst>
              <a:ext uri="{FF2B5EF4-FFF2-40B4-BE49-F238E27FC236}">
                <a16:creationId xmlns:a16="http://schemas.microsoft.com/office/drawing/2014/main" id="{6301D48F-6F9F-42EC-9CAB-B6BEFE8D205A}"/>
              </a:ext>
            </a:extLst>
          </p:cNvPr>
          <p:cNvSpPr>
            <a:spLocks noGrp="1"/>
          </p:cNvSpPr>
          <p:nvPr>
            <p:ph type="title" hasCustomPrompt="1"/>
          </p:nvPr>
        </p:nvSpPr>
        <p:spPr>
          <a:xfrm>
            <a:off x="301754" y="421530"/>
            <a:ext cx="9617915" cy="791793"/>
          </a:xfrm>
        </p:spPr>
        <p:txBody>
          <a:bodyPr>
            <a:normAutofit/>
          </a:bodyPr>
          <a:lstStyle>
            <a:lvl1pPr algn="l">
              <a:defRPr sz="3600" b="1" cap="all" baseline="0">
                <a:solidFill>
                  <a:schemeClr val="bg1"/>
                </a:solidFill>
                <a:latin typeface="Franklin Gothic Book" panose="020B0503020102020204" pitchFamily="34" charset="0"/>
              </a:defRPr>
            </a:lvl1pPr>
          </a:lstStyle>
          <a:p>
            <a:r>
              <a:rPr lang="en-US"/>
              <a:t>CLICK TO EDIT MASTER TITLE STYLE</a:t>
            </a:r>
          </a:p>
        </p:txBody>
      </p:sp>
      <p:pic>
        <p:nvPicPr>
          <p:cNvPr id="10" name="Picture 9">
            <a:extLst>
              <a:ext uri="{FF2B5EF4-FFF2-40B4-BE49-F238E27FC236}">
                <a16:creationId xmlns:a16="http://schemas.microsoft.com/office/drawing/2014/main" id="{AA422371-51EA-4EAD-9209-6C0DF268C9B0}"/>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290563" y="114558"/>
            <a:ext cx="1832619" cy="1110431"/>
          </a:xfrm>
          <a:prstGeom prst="rect">
            <a:avLst/>
          </a:prstGeom>
        </p:spPr>
      </p:pic>
      <p:sp>
        <p:nvSpPr>
          <p:cNvPr id="18" name="Content Placeholder 3">
            <a:extLst>
              <a:ext uri="{FF2B5EF4-FFF2-40B4-BE49-F238E27FC236}">
                <a16:creationId xmlns:a16="http://schemas.microsoft.com/office/drawing/2014/main" id="{3A05AFE4-12AC-4A13-838E-2C2E3AFAFD5B}"/>
              </a:ext>
            </a:extLst>
          </p:cNvPr>
          <p:cNvSpPr>
            <a:spLocks noGrp="1"/>
          </p:cNvSpPr>
          <p:nvPr>
            <p:ph sz="half" idx="2"/>
          </p:nvPr>
        </p:nvSpPr>
        <p:spPr>
          <a:xfrm>
            <a:off x="299874" y="1508759"/>
            <a:ext cx="11567161" cy="4737563"/>
          </a:xfrm>
        </p:spPr>
        <p:txBody>
          <a:bodyPr/>
          <a:lstStyle>
            <a:lvl1pPr>
              <a:defRPr sz="2800" cap="none" baseline="0">
                <a:solidFill>
                  <a:schemeClr val="tx1"/>
                </a:solidFill>
                <a:latin typeface="Franklin Gothic Book" panose="020B0503020102020204" pitchFamily="34" charset="0"/>
              </a:defRPr>
            </a:lvl1pPr>
            <a:lvl2pPr marL="685809" indent="-228604">
              <a:buFont typeface="Courier New" panose="02070309020205020404" pitchFamily="49" charset="0"/>
              <a:buChar char="­"/>
              <a:defRPr sz="2400">
                <a:solidFill>
                  <a:schemeClr val="tx1"/>
                </a:solidFill>
                <a:latin typeface="Franklin Gothic Book" panose="020B0503020102020204" pitchFamily="34" charset="0"/>
              </a:defRPr>
            </a:lvl2pPr>
            <a:lvl3pPr>
              <a:defRPr sz="2000" i="0">
                <a:solidFill>
                  <a:schemeClr val="tx1"/>
                </a:solidFill>
                <a:latin typeface="Franklin Gothic Book" panose="020B0503020102020204" pitchFamily="34" charset="0"/>
              </a:defRPr>
            </a:lvl3pPr>
            <a:lvl4pPr marL="1600221" indent="-228604">
              <a:buFont typeface="Courier New" panose="02070309020205020404" pitchFamily="49" charset="0"/>
              <a:buChar char="­"/>
              <a:defRPr sz="1801" i="1">
                <a:solidFill>
                  <a:schemeClr val="tx1"/>
                </a:solidFill>
                <a:latin typeface="Franklin Gothic Book" panose="020B0503020102020204" pitchFamily="34" charset="0"/>
              </a:defRPr>
            </a:lvl4pPr>
            <a:lvl5pPr>
              <a:defRPr sz="1401">
                <a:latin typeface="Franklin Gothic Book" panose="020B05030201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 name="TextBox 1">
            <a:extLst>
              <a:ext uri="{FF2B5EF4-FFF2-40B4-BE49-F238E27FC236}">
                <a16:creationId xmlns:a16="http://schemas.microsoft.com/office/drawing/2014/main" id="{B92AD7B9-667E-80BF-B12E-65C29E255907}"/>
              </a:ext>
            </a:extLst>
          </p:cNvPr>
          <p:cNvSpPr txBox="1"/>
          <p:nvPr userDrawn="1"/>
        </p:nvSpPr>
        <p:spPr>
          <a:xfrm>
            <a:off x="7159752" y="6473952"/>
            <a:ext cx="4896107" cy="277064"/>
          </a:xfrm>
          <a:prstGeom prst="rect">
            <a:avLst/>
          </a:prstGeom>
          <a:noFill/>
        </p:spPr>
        <p:txBody>
          <a:bodyPr wrap="square" rtlCol="0">
            <a:spAutoFit/>
          </a:bodyPr>
          <a:lstStyle/>
          <a:p>
            <a:pPr algn="r" rtl="0"/>
            <a:r>
              <a:rPr lang="en-US" sz="1801" b="0" i="0" u="none" strike="noStrike" kern="1200" baseline="30000">
                <a:solidFill>
                  <a:srgbClr val="006298"/>
                </a:solidFill>
                <a:latin typeface="Franklin Gothic Medium" panose="020B0603020102020204" pitchFamily="34" charset="0"/>
                <a:ea typeface="+mn-ea"/>
                <a:cs typeface="+mn-cs"/>
              </a:rPr>
              <a:t>NV5.COM</a:t>
            </a:r>
            <a:r>
              <a:rPr lang="en-US" sz="1801" b="0" i="1" u="none" strike="noStrike" kern="1200" baseline="30000">
                <a:solidFill>
                  <a:srgbClr val="006298"/>
                </a:solidFill>
                <a:latin typeface="Franklin Gothic Medium" panose="020B0603020102020204" pitchFamily="34" charset="0"/>
                <a:ea typeface="+mn-ea"/>
                <a:cs typeface="+mn-cs"/>
              </a:rPr>
              <a:t> </a:t>
            </a:r>
            <a:r>
              <a:rPr lang="en-US" sz="1801" b="0" i="0" u="none" strike="noStrike" kern="1200" baseline="30000">
                <a:solidFill>
                  <a:srgbClr val="006298"/>
                </a:solidFill>
                <a:latin typeface="Franklin Gothic Medium" panose="020B0603020102020204" pitchFamily="34" charset="0"/>
                <a:ea typeface="+mn-ea"/>
                <a:cs typeface="+mn-cs"/>
              </a:rPr>
              <a:t> |  Beyond Engineering            </a:t>
            </a:r>
            <a:fld id="{8AE2B82F-80A0-452D-BB2B-BFE29439515F}" type="slidenum">
              <a:rPr lang="en-US" sz="1801" b="0" i="0" u="none" strike="noStrike" kern="1200" baseline="30000" smtClean="0">
                <a:solidFill>
                  <a:srgbClr val="006298"/>
                </a:solidFill>
                <a:latin typeface="Franklin Gothic Medium" panose="020B0603020102020204" pitchFamily="34" charset="0"/>
                <a:ea typeface="+mn-ea"/>
                <a:cs typeface="+mn-cs"/>
              </a:rPr>
              <a:t>‹#›</a:t>
            </a:fld>
            <a:endParaRPr lang="en-US" sz="1801" b="0" i="0" u="none" strike="noStrike" kern="1200" baseline="30000">
              <a:solidFill>
                <a:srgbClr val="006298"/>
              </a:solidFill>
              <a:latin typeface="Franklin Gothic Medium" panose="020B0603020102020204" pitchFamily="34" charset="0"/>
              <a:ea typeface="+mn-ea"/>
              <a:cs typeface="+mn-cs"/>
            </a:endParaRPr>
          </a:p>
        </p:txBody>
      </p:sp>
    </p:spTree>
    <p:extLst>
      <p:ext uri="{BB962C8B-B14F-4D97-AF65-F5344CB8AC3E}">
        <p14:creationId xmlns:p14="http://schemas.microsoft.com/office/powerpoint/2010/main" val="20482237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6FBD5A-27ED-2095-52B6-4BB9DF0BC7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A1420C8-8406-6D88-DAD7-6075E7E2F66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DFBAD65-37F0-3E14-DE7F-D9C36658899B}"/>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D1011A2B-2012-8635-01DD-F4342399FD3A}"/>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63FA7DC0-1E5F-660A-1218-670861FC0559}"/>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310959168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7C2003-5312-DFF1-5407-AAFD44F2FBF7}"/>
              </a:ext>
            </a:extLst>
          </p:cNvPr>
          <p:cNvSpPr>
            <a:spLocks noGrp="1"/>
          </p:cNvSpPr>
          <p:nvPr>
            <p:ph type="title"/>
          </p:nvPr>
        </p:nvSpPr>
        <p:spPr>
          <a:xfrm>
            <a:off x="831853"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CACA4D4-3D46-4FE2-F51E-2F989B90BB73}"/>
              </a:ext>
            </a:extLst>
          </p:cNvPr>
          <p:cNvSpPr>
            <a:spLocks noGrp="1"/>
          </p:cNvSpPr>
          <p:nvPr>
            <p:ph type="body" idx="1"/>
          </p:nvPr>
        </p:nvSpPr>
        <p:spPr>
          <a:xfrm>
            <a:off x="831853" y="4589465"/>
            <a:ext cx="10515600" cy="1500187"/>
          </a:xfrm>
        </p:spPr>
        <p:txBody>
          <a:bodyPr/>
          <a:lstStyle>
            <a:lvl1pPr marL="0" indent="0">
              <a:buNone/>
              <a:defRPr sz="2400">
                <a:solidFill>
                  <a:schemeClr val="tx1">
                    <a:tint val="75000"/>
                  </a:schemeClr>
                </a:solidFill>
              </a:defRPr>
            </a:lvl1pPr>
            <a:lvl2pPr marL="457206" indent="0">
              <a:buNone/>
              <a:defRPr sz="2000">
                <a:solidFill>
                  <a:schemeClr val="tx1">
                    <a:tint val="75000"/>
                  </a:schemeClr>
                </a:solidFill>
              </a:defRPr>
            </a:lvl2pPr>
            <a:lvl3pPr marL="914411" indent="0">
              <a:buNone/>
              <a:defRPr sz="1801">
                <a:solidFill>
                  <a:schemeClr val="tx1">
                    <a:tint val="75000"/>
                  </a:schemeClr>
                </a:solidFill>
              </a:defRPr>
            </a:lvl3pPr>
            <a:lvl4pPr marL="1371617" indent="0">
              <a:buNone/>
              <a:defRPr sz="1600">
                <a:solidFill>
                  <a:schemeClr val="tx1">
                    <a:tint val="75000"/>
                  </a:schemeClr>
                </a:solidFill>
              </a:defRPr>
            </a:lvl4pPr>
            <a:lvl5pPr marL="1828823" indent="0">
              <a:buNone/>
              <a:defRPr sz="1600">
                <a:solidFill>
                  <a:schemeClr val="tx1">
                    <a:tint val="75000"/>
                  </a:schemeClr>
                </a:solidFill>
              </a:defRPr>
            </a:lvl5pPr>
            <a:lvl6pPr marL="2286029" indent="0">
              <a:buNone/>
              <a:defRPr sz="1600">
                <a:solidFill>
                  <a:schemeClr val="tx1">
                    <a:tint val="75000"/>
                  </a:schemeClr>
                </a:solidFill>
              </a:defRPr>
            </a:lvl6pPr>
            <a:lvl7pPr marL="2743234" indent="0">
              <a:buNone/>
              <a:defRPr sz="1600">
                <a:solidFill>
                  <a:schemeClr val="tx1">
                    <a:tint val="75000"/>
                  </a:schemeClr>
                </a:solidFill>
              </a:defRPr>
            </a:lvl7pPr>
            <a:lvl8pPr marL="3200440" indent="0">
              <a:buNone/>
              <a:defRPr sz="1600">
                <a:solidFill>
                  <a:schemeClr val="tx1">
                    <a:tint val="75000"/>
                  </a:schemeClr>
                </a:solidFill>
              </a:defRPr>
            </a:lvl8pPr>
            <a:lvl9pPr marL="3657646"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1A2FF89-D299-75A3-DA5B-9A9A97849EF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7B0C2231-3B1C-F42C-D11E-BB1C22E002A3}"/>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07B531FA-9B13-130B-98BA-C694E1411E07}"/>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234271239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CDF470-E948-2775-0CF7-6744BD5726E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6B610BF-192D-CB47-F397-6BFA4F3892BF}"/>
              </a:ext>
            </a:extLst>
          </p:cNvPr>
          <p:cNvSpPr>
            <a:spLocks noGrp="1"/>
          </p:cNvSpPr>
          <p:nvPr>
            <p:ph sz="half" idx="1"/>
          </p:nvPr>
        </p:nvSpPr>
        <p:spPr>
          <a:xfrm>
            <a:off x="838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424483C-7FB5-897C-6D75-F52ABA61245C}"/>
              </a:ext>
            </a:extLst>
          </p:cNvPr>
          <p:cNvSpPr>
            <a:spLocks noGrp="1"/>
          </p:cNvSpPr>
          <p:nvPr>
            <p:ph sz="half" idx="2"/>
          </p:nvPr>
        </p:nvSpPr>
        <p:spPr>
          <a:xfrm>
            <a:off x="6172201"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360D73-044A-1E62-5D87-95E7CFAE3ABB}"/>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6BC9A985-DE04-AC4D-6B23-AC557EF140FD}"/>
              </a:ext>
            </a:extLst>
          </p:cNvPr>
          <p:cNvSpPr>
            <a:spLocks noGrp="1"/>
          </p:cNvSpPr>
          <p:nvPr>
            <p:ph type="ftr" sz="quarter" idx="11"/>
          </p:nvPr>
        </p:nvSpPr>
        <p:spPr/>
        <p:txBody>
          <a:bodyPr/>
          <a:lstStyle/>
          <a:p>
            <a:r>
              <a:rPr lang="en-US"/>
              <a:t>DRAFT RESULTS - NOT FOR DISTRIBUTION OR ATTRIBUTION</a:t>
            </a:r>
          </a:p>
        </p:txBody>
      </p:sp>
      <p:sp>
        <p:nvSpPr>
          <p:cNvPr id="7" name="Slide Number Placeholder 6">
            <a:extLst>
              <a:ext uri="{FF2B5EF4-FFF2-40B4-BE49-F238E27FC236}">
                <a16:creationId xmlns:a16="http://schemas.microsoft.com/office/drawing/2014/main" id="{7BF37BE4-BE78-00A3-6B67-1E6F386822AD}"/>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366992436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0E400-9786-864B-B721-0640469BA075}"/>
              </a:ext>
            </a:extLst>
          </p:cNvPr>
          <p:cNvSpPr>
            <a:spLocks noGrp="1"/>
          </p:cNvSpPr>
          <p:nvPr>
            <p:ph type="title"/>
          </p:nvPr>
        </p:nvSpPr>
        <p:spPr>
          <a:xfrm>
            <a:off x="839789"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825C4ED-95E6-308C-C987-44008F99C552}"/>
              </a:ext>
            </a:extLst>
          </p:cNvPr>
          <p:cNvSpPr>
            <a:spLocks noGrp="1"/>
          </p:cNvSpPr>
          <p:nvPr>
            <p:ph type="body" idx="1"/>
          </p:nvPr>
        </p:nvSpPr>
        <p:spPr>
          <a:xfrm>
            <a:off x="839791" y="1681163"/>
            <a:ext cx="5157787" cy="823912"/>
          </a:xfrm>
        </p:spPr>
        <p:txBody>
          <a:bodyPr anchor="b"/>
          <a:lstStyle>
            <a:lvl1pPr marL="0" indent="0">
              <a:buNone/>
              <a:defRPr sz="2400" b="1"/>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7056F0C-8136-8214-3AB1-EC8F05A1B418}"/>
              </a:ext>
            </a:extLst>
          </p:cNvPr>
          <p:cNvSpPr>
            <a:spLocks noGrp="1"/>
          </p:cNvSpPr>
          <p:nvPr>
            <p:ph sz="half" idx="2"/>
          </p:nvPr>
        </p:nvSpPr>
        <p:spPr>
          <a:xfrm>
            <a:off x="839791" y="2505076"/>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0DACC87-9FCA-AA14-5BC1-8500FDB57D2A}"/>
              </a:ext>
            </a:extLst>
          </p:cNvPr>
          <p:cNvSpPr>
            <a:spLocks noGrp="1"/>
          </p:cNvSpPr>
          <p:nvPr>
            <p:ph type="body" sz="quarter" idx="3"/>
          </p:nvPr>
        </p:nvSpPr>
        <p:spPr>
          <a:xfrm>
            <a:off x="6172203" y="1681163"/>
            <a:ext cx="5183188" cy="823912"/>
          </a:xfrm>
        </p:spPr>
        <p:txBody>
          <a:bodyPr anchor="b"/>
          <a:lstStyle>
            <a:lvl1pPr marL="0" indent="0">
              <a:buNone/>
              <a:defRPr sz="2400" b="1"/>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EE23E20-E02D-C1DE-3D36-8BF95C323FE2}"/>
              </a:ext>
            </a:extLst>
          </p:cNvPr>
          <p:cNvSpPr>
            <a:spLocks noGrp="1"/>
          </p:cNvSpPr>
          <p:nvPr>
            <p:ph sz="quarter" idx="4"/>
          </p:nvPr>
        </p:nvSpPr>
        <p:spPr>
          <a:xfrm>
            <a:off x="6172203" y="2505076"/>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7A07D17-F378-7980-E2A7-0CD605C73A51}"/>
              </a:ext>
            </a:extLst>
          </p:cNvPr>
          <p:cNvSpPr>
            <a:spLocks noGrp="1"/>
          </p:cNvSpPr>
          <p:nvPr>
            <p:ph type="dt" sz="half" idx="10"/>
          </p:nvPr>
        </p:nvSpPr>
        <p:spPr/>
        <p:txBody>
          <a:bodyPr/>
          <a:lstStyle/>
          <a:p>
            <a:endParaRPr lang="en-US"/>
          </a:p>
        </p:txBody>
      </p:sp>
      <p:sp>
        <p:nvSpPr>
          <p:cNvPr id="8" name="Footer Placeholder 7">
            <a:extLst>
              <a:ext uri="{FF2B5EF4-FFF2-40B4-BE49-F238E27FC236}">
                <a16:creationId xmlns:a16="http://schemas.microsoft.com/office/drawing/2014/main" id="{8D503011-D854-4C37-C0DD-7067315D1EEC}"/>
              </a:ext>
            </a:extLst>
          </p:cNvPr>
          <p:cNvSpPr>
            <a:spLocks noGrp="1"/>
          </p:cNvSpPr>
          <p:nvPr>
            <p:ph type="ftr" sz="quarter" idx="11"/>
          </p:nvPr>
        </p:nvSpPr>
        <p:spPr/>
        <p:txBody>
          <a:bodyPr/>
          <a:lstStyle/>
          <a:p>
            <a:r>
              <a:rPr lang="en-US"/>
              <a:t>DRAFT RESULTS - NOT FOR DISTRIBUTION OR ATTRIBUTION</a:t>
            </a:r>
          </a:p>
        </p:txBody>
      </p:sp>
      <p:sp>
        <p:nvSpPr>
          <p:cNvPr id="9" name="Slide Number Placeholder 8">
            <a:extLst>
              <a:ext uri="{FF2B5EF4-FFF2-40B4-BE49-F238E27FC236}">
                <a16:creationId xmlns:a16="http://schemas.microsoft.com/office/drawing/2014/main" id="{FDB08C03-BB15-C839-4C16-9AA70BAC8D51}"/>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60803580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DF2AF1-E92D-7565-B18D-F128B2A2502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1FB810F8-C550-3CAC-ED3A-6B33E1CAA924}"/>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2EB056F1-4B91-5551-3C0D-78E553D5E355}"/>
              </a:ext>
            </a:extLst>
          </p:cNvPr>
          <p:cNvSpPr>
            <a:spLocks noGrp="1"/>
          </p:cNvSpPr>
          <p:nvPr>
            <p:ph type="ftr" sz="quarter" idx="11"/>
          </p:nvPr>
        </p:nvSpPr>
        <p:spPr/>
        <p:txBody>
          <a:bodyPr/>
          <a:lstStyle/>
          <a:p>
            <a:r>
              <a:rPr lang="en-US"/>
              <a:t>DRAFT RESULTS - NOT FOR DISTRIBUTION OR ATTRIBUTION</a:t>
            </a:r>
          </a:p>
        </p:txBody>
      </p:sp>
      <p:sp>
        <p:nvSpPr>
          <p:cNvPr id="5" name="Slide Number Placeholder 4">
            <a:extLst>
              <a:ext uri="{FF2B5EF4-FFF2-40B4-BE49-F238E27FC236}">
                <a16:creationId xmlns:a16="http://schemas.microsoft.com/office/drawing/2014/main" id="{B21181C2-1C91-F740-2C5C-E9BF47A8BFDA}"/>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14722197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331F7D4-5010-D598-95AB-F7FAFEE207D4}"/>
              </a:ext>
            </a:extLst>
          </p:cNvPr>
          <p:cNvSpPr>
            <a:spLocks noGrp="1"/>
          </p:cNvSpPr>
          <p:nvPr>
            <p:ph type="dt" sz="half" idx="10"/>
          </p:nvPr>
        </p:nvSpPr>
        <p:spPr/>
        <p:txBody>
          <a:bodyPr/>
          <a:lstStyle/>
          <a:p>
            <a:endParaRPr lang="en-US"/>
          </a:p>
        </p:txBody>
      </p:sp>
      <p:sp>
        <p:nvSpPr>
          <p:cNvPr id="3" name="Footer Placeholder 2">
            <a:extLst>
              <a:ext uri="{FF2B5EF4-FFF2-40B4-BE49-F238E27FC236}">
                <a16:creationId xmlns:a16="http://schemas.microsoft.com/office/drawing/2014/main" id="{8E4240DA-09F0-F659-137B-1E2055C57D01}"/>
              </a:ext>
            </a:extLst>
          </p:cNvPr>
          <p:cNvSpPr>
            <a:spLocks noGrp="1"/>
          </p:cNvSpPr>
          <p:nvPr>
            <p:ph type="ftr" sz="quarter" idx="11"/>
          </p:nvPr>
        </p:nvSpPr>
        <p:spPr/>
        <p:txBody>
          <a:bodyPr/>
          <a:lstStyle/>
          <a:p>
            <a:r>
              <a:rPr lang="en-US"/>
              <a:t>DRAFT RESULTS - NOT FOR DISTRIBUTION OR ATTRIBUTION</a:t>
            </a:r>
          </a:p>
        </p:txBody>
      </p:sp>
      <p:sp>
        <p:nvSpPr>
          <p:cNvPr id="4" name="Slide Number Placeholder 3">
            <a:extLst>
              <a:ext uri="{FF2B5EF4-FFF2-40B4-BE49-F238E27FC236}">
                <a16:creationId xmlns:a16="http://schemas.microsoft.com/office/drawing/2014/main" id="{1DEF476F-BE71-AD90-0688-384BC85FC63F}"/>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16936471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727D75-0694-3E90-0D1D-82C21D6A5608}"/>
              </a:ext>
            </a:extLst>
          </p:cNvPr>
          <p:cNvSpPr>
            <a:spLocks noGrp="1"/>
          </p:cNvSpPr>
          <p:nvPr>
            <p:ph type="title"/>
          </p:nvPr>
        </p:nvSpPr>
        <p:spPr>
          <a:xfrm>
            <a:off x="839791" y="457200"/>
            <a:ext cx="3932236"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539BF13A-8B28-3B7A-4CC8-DFB26E113FCF}"/>
              </a:ext>
            </a:extLst>
          </p:cNvPr>
          <p:cNvSpPr>
            <a:spLocks noGrp="1"/>
          </p:cNvSpPr>
          <p:nvPr>
            <p:ph idx="1"/>
          </p:nvPr>
        </p:nvSpPr>
        <p:spPr>
          <a:xfrm>
            <a:off x="5183190" y="987425"/>
            <a:ext cx="6172201"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9C88DAE-9E7C-D289-8AF0-09A6BE8473B7}"/>
              </a:ext>
            </a:extLst>
          </p:cNvPr>
          <p:cNvSpPr>
            <a:spLocks noGrp="1"/>
          </p:cNvSpPr>
          <p:nvPr>
            <p:ph type="body" sz="half" idx="2"/>
          </p:nvPr>
        </p:nvSpPr>
        <p:spPr>
          <a:xfrm>
            <a:off x="839791" y="2057400"/>
            <a:ext cx="3932236" cy="3811588"/>
          </a:xfrm>
        </p:spPr>
        <p:txBody>
          <a:bodyPr/>
          <a:lstStyle>
            <a:lvl1pPr marL="0" indent="0">
              <a:buNone/>
              <a:defRPr sz="1600"/>
            </a:lvl1pPr>
            <a:lvl2pPr marL="457206" indent="0">
              <a:buNone/>
              <a:defRPr sz="1401"/>
            </a:lvl2pPr>
            <a:lvl3pPr marL="914411" indent="0">
              <a:buNone/>
              <a:defRPr sz="1200"/>
            </a:lvl3pPr>
            <a:lvl4pPr marL="1371617" indent="0">
              <a:buNone/>
              <a:defRPr sz="1001"/>
            </a:lvl4pPr>
            <a:lvl5pPr marL="1828823" indent="0">
              <a:buNone/>
              <a:defRPr sz="1001"/>
            </a:lvl5pPr>
            <a:lvl6pPr marL="2286029" indent="0">
              <a:buNone/>
              <a:defRPr sz="1001"/>
            </a:lvl6pPr>
            <a:lvl7pPr marL="2743234" indent="0">
              <a:buNone/>
              <a:defRPr sz="1001"/>
            </a:lvl7pPr>
            <a:lvl8pPr marL="3200440" indent="0">
              <a:buNone/>
              <a:defRPr sz="1001"/>
            </a:lvl8pPr>
            <a:lvl9pPr marL="3657646" indent="0">
              <a:buNone/>
              <a:defRPr sz="1001"/>
            </a:lvl9pPr>
          </a:lstStyle>
          <a:p>
            <a:pPr lvl="0"/>
            <a:r>
              <a:rPr lang="en-US"/>
              <a:t>Click to edit Master text styles</a:t>
            </a:r>
          </a:p>
        </p:txBody>
      </p:sp>
      <p:sp>
        <p:nvSpPr>
          <p:cNvPr id="5" name="Date Placeholder 4">
            <a:extLst>
              <a:ext uri="{FF2B5EF4-FFF2-40B4-BE49-F238E27FC236}">
                <a16:creationId xmlns:a16="http://schemas.microsoft.com/office/drawing/2014/main" id="{E0882C36-7B7D-6580-DCE6-950FDBEEB7C7}"/>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5B0FF0C6-30B4-E142-6E22-4AE69CDC8A01}"/>
              </a:ext>
            </a:extLst>
          </p:cNvPr>
          <p:cNvSpPr>
            <a:spLocks noGrp="1"/>
          </p:cNvSpPr>
          <p:nvPr>
            <p:ph type="ftr" sz="quarter" idx="11"/>
          </p:nvPr>
        </p:nvSpPr>
        <p:spPr/>
        <p:txBody>
          <a:bodyPr/>
          <a:lstStyle/>
          <a:p>
            <a:r>
              <a:rPr lang="en-US"/>
              <a:t>DRAFT RESULTS - NOT FOR DISTRIBUTION OR ATTRIBUTION</a:t>
            </a:r>
          </a:p>
        </p:txBody>
      </p:sp>
      <p:sp>
        <p:nvSpPr>
          <p:cNvPr id="7" name="Slide Number Placeholder 6">
            <a:extLst>
              <a:ext uri="{FF2B5EF4-FFF2-40B4-BE49-F238E27FC236}">
                <a16:creationId xmlns:a16="http://schemas.microsoft.com/office/drawing/2014/main" id="{2544FD54-6683-3E62-F3B3-9236DA3F99DC}"/>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397480529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AD35B-9085-C8A8-1B26-543DB0D80CC8}"/>
              </a:ext>
            </a:extLst>
          </p:cNvPr>
          <p:cNvSpPr>
            <a:spLocks noGrp="1"/>
          </p:cNvSpPr>
          <p:nvPr>
            <p:ph type="title"/>
          </p:nvPr>
        </p:nvSpPr>
        <p:spPr>
          <a:xfrm>
            <a:off x="839791" y="457200"/>
            <a:ext cx="3932236"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9DFD5929-B627-A09F-D0FC-0D86C6240FF6}"/>
              </a:ext>
            </a:extLst>
          </p:cNvPr>
          <p:cNvSpPr>
            <a:spLocks noGrp="1"/>
          </p:cNvSpPr>
          <p:nvPr>
            <p:ph type="pic" idx="1"/>
          </p:nvPr>
        </p:nvSpPr>
        <p:spPr>
          <a:xfrm>
            <a:off x="5183190" y="987425"/>
            <a:ext cx="6172201" cy="4873625"/>
          </a:xfrm>
        </p:spPr>
        <p:txBody>
          <a:bodyPr/>
          <a:lstStyle>
            <a:lvl1pPr marL="0" indent="0">
              <a:buNone/>
              <a:defRPr sz="3200"/>
            </a:lvl1pPr>
            <a:lvl2pPr marL="457206" indent="0">
              <a:buNone/>
              <a:defRPr sz="2800"/>
            </a:lvl2pPr>
            <a:lvl3pPr marL="914411" indent="0">
              <a:buNone/>
              <a:defRPr sz="2400"/>
            </a:lvl3pPr>
            <a:lvl4pPr marL="1371617" indent="0">
              <a:buNone/>
              <a:defRPr sz="2000"/>
            </a:lvl4pPr>
            <a:lvl5pPr marL="1828823" indent="0">
              <a:buNone/>
              <a:defRPr sz="2000"/>
            </a:lvl5pPr>
            <a:lvl6pPr marL="2286029" indent="0">
              <a:buNone/>
              <a:defRPr sz="2000"/>
            </a:lvl6pPr>
            <a:lvl7pPr marL="2743234" indent="0">
              <a:buNone/>
              <a:defRPr sz="2000"/>
            </a:lvl7pPr>
            <a:lvl8pPr marL="3200440" indent="0">
              <a:buNone/>
              <a:defRPr sz="2000"/>
            </a:lvl8pPr>
            <a:lvl9pPr marL="3657646" indent="0">
              <a:buNone/>
              <a:defRPr sz="2000"/>
            </a:lvl9pPr>
          </a:lstStyle>
          <a:p>
            <a:endParaRPr lang="en-US"/>
          </a:p>
        </p:txBody>
      </p:sp>
      <p:sp>
        <p:nvSpPr>
          <p:cNvPr id="4" name="Text Placeholder 3">
            <a:extLst>
              <a:ext uri="{FF2B5EF4-FFF2-40B4-BE49-F238E27FC236}">
                <a16:creationId xmlns:a16="http://schemas.microsoft.com/office/drawing/2014/main" id="{C3475AF6-A0BE-DD8A-F900-E64452D94605}"/>
              </a:ext>
            </a:extLst>
          </p:cNvPr>
          <p:cNvSpPr>
            <a:spLocks noGrp="1"/>
          </p:cNvSpPr>
          <p:nvPr>
            <p:ph type="body" sz="half" idx="2"/>
          </p:nvPr>
        </p:nvSpPr>
        <p:spPr>
          <a:xfrm>
            <a:off x="839791" y="2057400"/>
            <a:ext cx="3932236" cy="3811588"/>
          </a:xfrm>
        </p:spPr>
        <p:txBody>
          <a:bodyPr/>
          <a:lstStyle>
            <a:lvl1pPr marL="0" indent="0">
              <a:buNone/>
              <a:defRPr sz="1600"/>
            </a:lvl1pPr>
            <a:lvl2pPr marL="457206" indent="0">
              <a:buNone/>
              <a:defRPr sz="1401"/>
            </a:lvl2pPr>
            <a:lvl3pPr marL="914411" indent="0">
              <a:buNone/>
              <a:defRPr sz="1200"/>
            </a:lvl3pPr>
            <a:lvl4pPr marL="1371617" indent="0">
              <a:buNone/>
              <a:defRPr sz="1001"/>
            </a:lvl4pPr>
            <a:lvl5pPr marL="1828823" indent="0">
              <a:buNone/>
              <a:defRPr sz="1001"/>
            </a:lvl5pPr>
            <a:lvl6pPr marL="2286029" indent="0">
              <a:buNone/>
              <a:defRPr sz="1001"/>
            </a:lvl6pPr>
            <a:lvl7pPr marL="2743234" indent="0">
              <a:buNone/>
              <a:defRPr sz="1001"/>
            </a:lvl7pPr>
            <a:lvl8pPr marL="3200440" indent="0">
              <a:buNone/>
              <a:defRPr sz="1001"/>
            </a:lvl8pPr>
            <a:lvl9pPr marL="3657646" indent="0">
              <a:buNone/>
              <a:defRPr sz="1001"/>
            </a:lvl9pPr>
          </a:lstStyle>
          <a:p>
            <a:pPr lvl="0"/>
            <a:r>
              <a:rPr lang="en-US"/>
              <a:t>Click to edit Master text styles</a:t>
            </a:r>
          </a:p>
        </p:txBody>
      </p:sp>
      <p:sp>
        <p:nvSpPr>
          <p:cNvPr id="5" name="Date Placeholder 4">
            <a:extLst>
              <a:ext uri="{FF2B5EF4-FFF2-40B4-BE49-F238E27FC236}">
                <a16:creationId xmlns:a16="http://schemas.microsoft.com/office/drawing/2014/main" id="{C3385E74-F1A7-8230-FB22-77A4432E12F0}"/>
              </a:ext>
            </a:extLst>
          </p:cNvPr>
          <p:cNvSpPr>
            <a:spLocks noGrp="1"/>
          </p:cNvSpPr>
          <p:nvPr>
            <p:ph type="dt" sz="half" idx="10"/>
          </p:nvPr>
        </p:nvSpPr>
        <p:spPr/>
        <p:txBody>
          <a:bodyPr/>
          <a:lstStyle/>
          <a:p>
            <a:endParaRPr lang="en-US"/>
          </a:p>
        </p:txBody>
      </p:sp>
      <p:sp>
        <p:nvSpPr>
          <p:cNvPr id="6" name="Footer Placeholder 5">
            <a:extLst>
              <a:ext uri="{FF2B5EF4-FFF2-40B4-BE49-F238E27FC236}">
                <a16:creationId xmlns:a16="http://schemas.microsoft.com/office/drawing/2014/main" id="{C6446385-7CD0-8B87-B46D-54BBA7127226}"/>
              </a:ext>
            </a:extLst>
          </p:cNvPr>
          <p:cNvSpPr>
            <a:spLocks noGrp="1"/>
          </p:cNvSpPr>
          <p:nvPr>
            <p:ph type="ftr" sz="quarter" idx="11"/>
          </p:nvPr>
        </p:nvSpPr>
        <p:spPr/>
        <p:txBody>
          <a:bodyPr/>
          <a:lstStyle/>
          <a:p>
            <a:r>
              <a:rPr lang="en-US"/>
              <a:t>DRAFT RESULTS - NOT FOR DISTRIBUTION OR ATTRIBUTION</a:t>
            </a:r>
          </a:p>
        </p:txBody>
      </p:sp>
      <p:sp>
        <p:nvSpPr>
          <p:cNvPr id="7" name="Slide Number Placeholder 6">
            <a:extLst>
              <a:ext uri="{FF2B5EF4-FFF2-40B4-BE49-F238E27FC236}">
                <a16:creationId xmlns:a16="http://schemas.microsoft.com/office/drawing/2014/main" id="{BECD8DC4-C89C-7D3E-31D1-955A240F4854}"/>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41671621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44950-16A8-4204-06B3-2B56B67FFCB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C6C760E-8504-00CE-A590-F422C5ACF6C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F76B88-937E-7EA7-82FD-436249770A6F}"/>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4CF9E60A-AD40-0F63-0A41-1AA0DB28C893}"/>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1F0E7411-12AB-69E7-3C55-A6F3C40F67E6}"/>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6747955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6AFCE2-4894-D5E0-A95F-F5FF6A173BBC}"/>
              </a:ext>
            </a:extLst>
          </p:cNvPr>
          <p:cNvSpPr>
            <a:spLocks noGrp="1"/>
          </p:cNvSpPr>
          <p:nvPr>
            <p:ph type="title" orient="vert"/>
          </p:nvPr>
        </p:nvSpPr>
        <p:spPr>
          <a:xfrm>
            <a:off x="8724899"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4090D6A-5C3A-2ACE-F421-65BE0481F5C9}"/>
              </a:ext>
            </a:extLst>
          </p:cNvPr>
          <p:cNvSpPr>
            <a:spLocks noGrp="1"/>
          </p:cNvSpPr>
          <p:nvPr>
            <p:ph type="body" orient="vert" idx="1"/>
          </p:nvPr>
        </p:nvSpPr>
        <p:spPr>
          <a:xfrm>
            <a:off x="838199"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3CE053-7010-41D2-7A7D-2942DDBAA8E7}"/>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07BB830B-1BB0-549D-A420-D51F88C7A602}"/>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A598327F-A097-C94B-5BD1-D9A46733E09D}"/>
              </a:ext>
            </a:extLst>
          </p:cNvPr>
          <p:cNvSpPr>
            <a:spLocks noGrp="1"/>
          </p:cNvSpPr>
          <p:nvPr>
            <p:ph type="sldNum" sz="quarter" idx="12"/>
          </p:nvPr>
        </p:nvSpPr>
        <p:spPr/>
        <p:txBody>
          <a:bodyPr/>
          <a:lstStyle/>
          <a:p>
            <a:fld id="{8C2A4DE7-64A8-41E1-B83F-D6E44F24B9DB}" type="slidenum">
              <a:rPr lang="en-US" smtClean="0"/>
              <a:t>‹#›</a:t>
            </a:fld>
            <a:endParaRPr lang="en-US"/>
          </a:p>
        </p:txBody>
      </p:sp>
    </p:spTree>
    <p:extLst>
      <p:ext uri="{BB962C8B-B14F-4D97-AF65-F5344CB8AC3E}">
        <p14:creationId xmlns:p14="http://schemas.microsoft.com/office/powerpoint/2010/main" val="2255241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DA35AA5E-5FA6-4152-A453-F877C4F04244}"/>
              </a:ext>
            </a:extLst>
          </p:cNvPr>
          <p:cNvSpPr/>
          <p:nvPr userDrawn="1"/>
        </p:nvSpPr>
        <p:spPr>
          <a:xfrm>
            <a:off x="0" y="128016"/>
            <a:ext cx="12192000" cy="1088136"/>
          </a:xfrm>
          <a:prstGeom prst="rect">
            <a:avLst/>
          </a:prstGeom>
          <a:solidFill>
            <a:srgbClr val="0062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1" rIns="91440" bIns="45721" numCol="1" spcCol="0" rtlCol="0" fromWordArt="0" anchor="ctr" anchorCtr="0" forceAA="0" compatLnSpc="1">
            <a:prstTxWarp prst="textNoShape">
              <a:avLst/>
            </a:prstTxWarp>
            <a:noAutofit/>
          </a:bodyPr>
          <a:lstStyle/>
          <a:p>
            <a:endParaRPr lang="en-US" sz="1801"/>
          </a:p>
        </p:txBody>
      </p:sp>
      <p:sp>
        <p:nvSpPr>
          <p:cNvPr id="9" name="Title 1">
            <a:extLst>
              <a:ext uri="{FF2B5EF4-FFF2-40B4-BE49-F238E27FC236}">
                <a16:creationId xmlns:a16="http://schemas.microsoft.com/office/drawing/2014/main" id="{6301D48F-6F9F-42EC-9CAB-B6BEFE8D205A}"/>
              </a:ext>
            </a:extLst>
          </p:cNvPr>
          <p:cNvSpPr>
            <a:spLocks noGrp="1"/>
          </p:cNvSpPr>
          <p:nvPr>
            <p:ph type="title" hasCustomPrompt="1"/>
          </p:nvPr>
        </p:nvSpPr>
        <p:spPr>
          <a:xfrm>
            <a:off x="301754" y="421530"/>
            <a:ext cx="9617915" cy="791793"/>
          </a:xfrm>
        </p:spPr>
        <p:txBody>
          <a:bodyPr>
            <a:normAutofit/>
          </a:bodyPr>
          <a:lstStyle>
            <a:lvl1pPr algn="l">
              <a:defRPr sz="3600" b="1" cap="all" baseline="0">
                <a:solidFill>
                  <a:schemeClr val="bg1"/>
                </a:solidFill>
                <a:latin typeface="Franklin Gothic Book" panose="020B0503020102020204" pitchFamily="34" charset="0"/>
              </a:defRPr>
            </a:lvl1pPr>
          </a:lstStyle>
          <a:p>
            <a:r>
              <a:rPr lang="en-US"/>
              <a:t>CLICK TO EDIT MASTER TITLE STYLE</a:t>
            </a:r>
          </a:p>
        </p:txBody>
      </p:sp>
      <p:pic>
        <p:nvPicPr>
          <p:cNvPr id="10" name="Picture 9">
            <a:extLst>
              <a:ext uri="{FF2B5EF4-FFF2-40B4-BE49-F238E27FC236}">
                <a16:creationId xmlns:a16="http://schemas.microsoft.com/office/drawing/2014/main" id="{AA422371-51EA-4EAD-9209-6C0DF268C9B0}"/>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290563" y="114558"/>
            <a:ext cx="1832619" cy="1110431"/>
          </a:xfrm>
          <a:prstGeom prst="rect">
            <a:avLst/>
          </a:prstGeom>
        </p:spPr>
      </p:pic>
      <p:sp>
        <p:nvSpPr>
          <p:cNvPr id="11" name="TextBox 10">
            <a:extLst>
              <a:ext uri="{FF2B5EF4-FFF2-40B4-BE49-F238E27FC236}">
                <a16:creationId xmlns:a16="http://schemas.microsoft.com/office/drawing/2014/main" id="{7539514A-1352-4E82-A351-93F51A6711D7}"/>
              </a:ext>
            </a:extLst>
          </p:cNvPr>
          <p:cNvSpPr txBox="1"/>
          <p:nvPr userDrawn="1"/>
        </p:nvSpPr>
        <p:spPr>
          <a:xfrm>
            <a:off x="7161783" y="6471010"/>
            <a:ext cx="4896107" cy="277064"/>
          </a:xfrm>
          <a:prstGeom prst="rect">
            <a:avLst/>
          </a:prstGeom>
          <a:noFill/>
        </p:spPr>
        <p:txBody>
          <a:bodyPr wrap="square" rtlCol="0">
            <a:spAutoFit/>
          </a:bodyPr>
          <a:lstStyle/>
          <a:p>
            <a:pPr algn="r" rtl="0"/>
            <a:r>
              <a:rPr lang="en-US" sz="1801" b="0" i="0" u="none" strike="noStrike" kern="1200" baseline="30000">
                <a:solidFill>
                  <a:srgbClr val="006298"/>
                </a:solidFill>
                <a:latin typeface="Franklin Gothic Medium" panose="020B0603020102020204" pitchFamily="34" charset="0"/>
                <a:ea typeface="+mn-ea"/>
                <a:cs typeface="+mn-cs"/>
              </a:rPr>
              <a:t>NV5.COM</a:t>
            </a:r>
            <a:r>
              <a:rPr lang="en-US" sz="1801" b="0" i="1" u="none" strike="noStrike" kern="1200" baseline="30000">
                <a:solidFill>
                  <a:srgbClr val="006298"/>
                </a:solidFill>
                <a:latin typeface="Franklin Gothic Medium" panose="020B0603020102020204" pitchFamily="34" charset="0"/>
                <a:ea typeface="+mn-ea"/>
                <a:cs typeface="+mn-cs"/>
              </a:rPr>
              <a:t> </a:t>
            </a:r>
            <a:r>
              <a:rPr lang="en-US" sz="1801" b="0" i="0" u="none" strike="noStrike" kern="1200" baseline="30000">
                <a:solidFill>
                  <a:srgbClr val="006298"/>
                </a:solidFill>
                <a:latin typeface="Franklin Gothic Medium" panose="020B0603020102020204" pitchFamily="34" charset="0"/>
                <a:ea typeface="+mn-ea"/>
                <a:cs typeface="+mn-cs"/>
              </a:rPr>
              <a:t> |  Beyond Engineering            </a:t>
            </a:r>
            <a:fld id="{8AE2B82F-80A0-452D-BB2B-BFE29439515F}" type="slidenum">
              <a:rPr lang="en-US" sz="1801" b="0" i="0" u="none" strike="noStrike" kern="1200" baseline="30000" smtClean="0">
                <a:solidFill>
                  <a:srgbClr val="006298"/>
                </a:solidFill>
                <a:latin typeface="Franklin Gothic Medium" panose="020B0603020102020204" pitchFamily="34" charset="0"/>
                <a:ea typeface="+mn-ea"/>
                <a:cs typeface="+mn-cs"/>
              </a:rPr>
              <a:pPr algn="r" rtl="0"/>
              <a:t>‹#›</a:t>
            </a:fld>
            <a:endParaRPr lang="en-US" sz="1801" b="0" i="0" u="none" strike="noStrike" kern="1200" baseline="30000">
              <a:solidFill>
                <a:srgbClr val="006298"/>
              </a:solidFill>
              <a:latin typeface="Franklin Gothic Medium" panose="020B0603020102020204" pitchFamily="34" charset="0"/>
              <a:ea typeface="+mn-ea"/>
              <a:cs typeface="+mn-cs"/>
            </a:endParaRPr>
          </a:p>
        </p:txBody>
      </p:sp>
      <p:sp>
        <p:nvSpPr>
          <p:cNvPr id="17" name="Text Placeholder 2">
            <a:extLst>
              <a:ext uri="{FF2B5EF4-FFF2-40B4-BE49-F238E27FC236}">
                <a16:creationId xmlns:a16="http://schemas.microsoft.com/office/drawing/2014/main" id="{D8CF1B39-AE2B-4160-8BF9-2B0AF324C0F8}"/>
              </a:ext>
            </a:extLst>
          </p:cNvPr>
          <p:cNvSpPr>
            <a:spLocks noGrp="1"/>
          </p:cNvSpPr>
          <p:nvPr>
            <p:ph type="body" idx="10"/>
          </p:nvPr>
        </p:nvSpPr>
        <p:spPr>
          <a:xfrm>
            <a:off x="299874" y="1509285"/>
            <a:ext cx="11567161" cy="423863"/>
          </a:xfrm>
        </p:spPr>
        <p:txBody>
          <a:bodyPr anchor="b">
            <a:normAutofit/>
          </a:bodyPr>
          <a:lstStyle>
            <a:lvl1pPr marL="0" indent="0">
              <a:buNone/>
              <a:defRPr sz="2400" b="0" cap="all" baseline="0">
                <a:solidFill>
                  <a:srgbClr val="006298"/>
                </a:solidFill>
                <a:latin typeface="Franklin Gothic Medium" panose="020B0603020102020204" pitchFamily="34" charset="0"/>
              </a:defRPr>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18" name="Content Placeholder 3">
            <a:extLst>
              <a:ext uri="{FF2B5EF4-FFF2-40B4-BE49-F238E27FC236}">
                <a16:creationId xmlns:a16="http://schemas.microsoft.com/office/drawing/2014/main" id="{3A05AFE4-12AC-4A13-838E-2C2E3AFAFD5B}"/>
              </a:ext>
            </a:extLst>
          </p:cNvPr>
          <p:cNvSpPr>
            <a:spLocks noGrp="1"/>
          </p:cNvSpPr>
          <p:nvPr>
            <p:ph sz="half" idx="2"/>
          </p:nvPr>
        </p:nvSpPr>
        <p:spPr>
          <a:xfrm>
            <a:off x="299874" y="2492551"/>
            <a:ext cx="11567161" cy="3758833"/>
          </a:xfrm>
        </p:spPr>
        <p:txBody>
          <a:bodyPr/>
          <a:lstStyle>
            <a:lvl1pPr>
              <a:defRPr sz="2000" cap="none" baseline="0">
                <a:solidFill>
                  <a:schemeClr val="tx1"/>
                </a:solidFill>
                <a:latin typeface="Franklin Gothic Book" panose="020B0503020102020204" pitchFamily="34" charset="0"/>
              </a:defRPr>
            </a:lvl1pPr>
            <a:lvl2pPr marL="685809" indent="-228604">
              <a:buFont typeface="Courier New" panose="02070309020205020404" pitchFamily="49" charset="0"/>
              <a:buChar char="­"/>
              <a:defRPr sz="1801">
                <a:solidFill>
                  <a:schemeClr val="tx1"/>
                </a:solidFill>
                <a:latin typeface="Franklin Gothic Book" panose="020B0503020102020204" pitchFamily="34" charset="0"/>
              </a:defRPr>
            </a:lvl2pPr>
            <a:lvl3pPr>
              <a:defRPr sz="1600" i="0">
                <a:solidFill>
                  <a:schemeClr val="tx1"/>
                </a:solidFill>
                <a:latin typeface="Franklin Gothic Book" panose="020B0503020102020204" pitchFamily="34" charset="0"/>
              </a:defRPr>
            </a:lvl3pPr>
            <a:lvl4pPr marL="1600221" indent="-228604">
              <a:buFont typeface="Courier New" panose="02070309020205020404" pitchFamily="49" charset="0"/>
              <a:buChar char="­"/>
              <a:defRPr sz="1600" i="1">
                <a:solidFill>
                  <a:schemeClr val="tx1"/>
                </a:solidFill>
                <a:latin typeface="Franklin Gothic Book" panose="020B0503020102020204" pitchFamily="34" charset="0"/>
              </a:defRPr>
            </a:lvl4pPr>
            <a:lvl5pPr>
              <a:defRPr sz="1401">
                <a:latin typeface="Franklin Gothic Book" panose="020B05030201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9" name="Text Placeholder 2">
            <a:extLst>
              <a:ext uri="{FF2B5EF4-FFF2-40B4-BE49-F238E27FC236}">
                <a16:creationId xmlns:a16="http://schemas.microsoft.com/office/drawing/2014/main" id="{51A910B7-54C0-483D-AB9D-ED5BAD13AA80}"/>
              </a:ext>
            </a:extLst>
          </p:cNvPr>
          <p:cNvSpPr>
            <a:spLocks noGrp="1"/>
          </p:cNvSpPr>
          <p:nvPr>
            <p:ph type="body" idx="12"/>
          </p:nvPr>
        </p:nvSpPr>
        <p:spPr>
          <a:xfrm>
            <a:off x="299874" y="1996715"/>
            <a:ext cx="11567161" cy="312669"/>
          </a:xfrm>
        </p:spPr>
        <p:txBody>
          <a:bodyPr anchor="b">
            <a:noAutofit/>
          </a:bodyPr>
          <a:lstStyle>
            <a:lvl1pPr marL="0" indent="0">
              <a:buNone/>
              <a:defRPr sz="2000" b="0" cap="none" baseline="0">
                <a:solidFill>
                  <a:schemeClr val="tx1">
                    <a:lumMod val="50000"/>
                    <a:lumOff val="50000"/>
                  </a:schemeClr>
                </a:solidFill>
                <a:latin typeface="Franklin Gothic Demi" panose="020B0703020102020204" pitchFamily="34" charset="0"/>
              </a:defRPr>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Tree>
    <p:extLst>
      <p:ext uri="{BB962C8B-B14F-4D97-AF65-F5344CB8AC3E}">
        <p14:creationId xmlns:p14="http://schemas.microsoft.com/office/powerpoint/2010/main" val="321751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DA35AA5E-5FA6-4152-A453-F877C4F04244}"/>
              </a:ext>
            </a:extLst>
          </p:cNvPr>
          <p:cNvSpPr/>
          <p:nvPr userDrawn="1"/>
        </p:nvSpPr>
        <p:spPr>
          <a:xfrm>
            <a:off x="0" y="128016"/>
            <a:ext cx="12192000" cy="1088136"/>
          </a:xfrm>
          <a:prstGeom prst="rect">
            <a:avLst/>
          </a:prstGeom>
          <a:solidFill>
            <a:srgbClr val="0062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1" rIns="91440" bIns="45721" numCol="1" spcCol="0" rtlCol="0" fromWordArt="0" anchor="ctr" anchorCtr="0" forceAA="0" compatLnSpc="1">
            <a:prstTxWarp prst="textNoShape">
              <a:avLst/>
            </a:prstTxWarp>
            <a:noAutofit/>
          </a:bodyPr>
          <a:lstStyle/>
          <a:p>
            <a:endParaRPr lang="en-US" sz="1801"/>
          </a:p>
        </p:txBody>
      </p:sp>
      <p:sp>
        <p:nvSpPr>
          <p:cNvPr id="11" name="Title 1">
            <a:extLst>
              <a:ext uri="{FF2B5EF4-FFF2-40B4-BE49-F238E27FC236}">
                <a16:creationId xmlns:a16="http://schemas.microsoft.com/office/drawing/2014/main" id="{7035C251-A8EE-4831-A618-54DF4A5D19C7}"/>
              </a:ext>
            </a:extLst>
          </p:cNvPr>
          <p:cNvSpPr>
            <a:spLocks noGrp="1"/>
          </p:cNvSpPr>
          <p:nvPr>
            <p:ph type="title" hasCustomPrompt="1"/>
          </p:nvPr>
        </p:nvSpPr>
        <p:spPr>
          <a:xfrm>
            <a:off x="301754" y="421530"/>
            <a:ext cx="9617915" cy="791793"/>
          </a:xfrm>
        </p:spPr>
        <p:txBody>
          <a:bodyPr>
            <a:normAutofit/>
          </a:bodyPr>
          <a:lstStyle>
            <a:lvl1pPr algn="l">
              <a:defRPr sz="3600" b="1" cap="all" baseline="0">
                <a:solidFill>
                  <a:schemeClr val="bg1"/>
                </a:solidFill>
                <a:latin typeface="Franklin Gothic Book" panose="020B0503020102020204" pitchFamily="34" charset="0"/>
              </a:defRPr>
            </a:lvl1pPr>
          </a:lstStyle>
          <a:p>
            <a:r>
              <a:rPr lang="en-US"/>
              <a:t>CLICK TO EDIT MASTER TITLE STYLE</a:t>
            </a:r>
          </a:p>
        </p:txBody>
      </p:sp>
      <p:pic>
        <p:nvPicPr>
          <p:cNvPr id="12" name="Picture 11">
            <a:extLst>
              <a:ext uri="{FF2B5EF4-FFF2-40B4-BE49-F238E27FC236}">
                <a16:creationId xmlns:a16="http://schemas.microsoft.com/office/drawing/2014/main" id="{214C67A8-1A60-4FCD-86C3-BF0467FB1306}"/>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290563" y="114558"/>
            <a:ext cx="1832619" cy="1110431"/>
          </a:xfrm>
          <a:prstGeom prst="rect">
            <a:avLst/>
          </a:prstGeom>
        </p:spPr>
      </p:pic>
      <p:sp>
        <p:nvSpPr>
          <p:cNvPr id="14" name="TextBox 13">
            <a:extLst>
              <a:ext uri="{FF2B5EF4-FFF2-40B4-BE49-F238E27FC236}">
                <a16:creationId xmlns:a16="http://schemas.microsoft.com/office/drawing/2014/main" id="{E638B12E-02E7-4180-A608-C93A0E34C845}"/>
              </a:ext>
            </a:extLst>
          </p:cNvPr>
          <p:cNvSpPr txBox="1"/>
          <p:nvPr userDrawn="1"/>
        </p:nvSpPr>
        <p:spPr>
          <a:xfrm>
            <a:off x="7161783" y="6471010"/>
            <a:ext cx="4896107" cy="277064"/>
          </a:xfrm>
          <a:prstGeom prst="rect">
            <a:avLst/>
          </a:prstGeom>
          <a:noFill/>
        </p:spPr>
        <p:txBody>
          <a:bodyPr wrap="square" rtlCol="0">
            <a:spAutoFit/>
          </a:bodyPr>
          <a:lstStyle/>
          <a:p>
            <a:pPr algn="r" rtl="0"/>
            <a:r>
              <a:rPr lang="en-US" sz="1801" b="0" i="0" u="none" strike="noStrike" kern="1200" baseline="30000">
                <a:solidFill>
                  <a:srgbClr val="006298"/>
                </a:solidFill>
                <a:latin typeface="Franklin Gothic Medium" panose="020B0603020102020204" pitchFamily="34" charset="0"/>
                <a:ea typeface="+mn-ea"/>
                <a:cs typeface="+mn-cs"/>
              </a:rPr>
              <a:t>NV5.COM</a:t>
            </a:r>
            <a:r>
              <a:rPr lang="en-US" sz="1801" b="0" i="1" u="none" strike="noStrike" kern="1200" baseline="30000">
                <a:solidFill>
                  <a:srgbClr val="006298"/>
                </a:solidFill>
                <a:latin typeface="Franklin Gothic Medium" panose="020B0603020102020204" pitchFamily="34" charset="0"/>
                <a:ea typeface="+mn-ea"/>
                <a:cs typeface="+mn-cs"/>
              </a:rPr>
              <a:t> </a:t>
            </a:r>
            <a:r>
              <a:rPr lang="en-US" sz="1801" b="0" i="0" u="none" strike="noStrike" kern="1200" baseline="30000">
                <a:solidFill>
                  <a:srgbClr val="006298"/>
                </a:solidFill>
                <a:latin typeface="Franklin Gothic Medium" panose="020B0603020102020204" pitchFamily="34" charset="0"/>
                <a:ea typeface="+mn-ea"/>
                <a:cs typeface="+mn-cs"/>
              </a:rPr>
              <a:t> |  Beyond Engineering            </a:t>
            </a:r>
            <a:fld id="{8AE2B82F-80A0-452D-BB2B-BFE29439515F}" type="slidenum">
              <a:rPr lang="en-US" sz="1801" b="0" i="0" u="none" strike="noStrike" kern="1200" baseline="30000" smtClean="0">
                <a:solidFill>
                  <a:srgbClr val="006298"/>
                </a:solidFill>
                <a:latin typeface="Franklin Gothic Medium" panose="020B0603020102020204" pitchFamily="34" charset="0"/>
                <a:ea typeface="+mn-ea"/>
                <a:cs typeface="+mn-cs"/>
              </a:rPr>
              <a:pPr algn="r" rtl="0"/>
              <a:t>‹#›</a:t>
            </a:fld>
            <a:endParaRPr lang="en-US" sz="1801" b="0" i="0" u="none" strike="noStrike" kern="1200" baseline="30000">
              <a:solidFill>
                <a:srgbClr val="006298"/>
              </a:solidFill>
              <a:latin typeface="Franklin Gothic Medium" panose="020B0603020102020204" pitchFamily="34" charset="0"/>
              <a:ea typeface="+mn-ea"/>
              <a:cs typeface="+mn-cs"/>
            </a:endParaRPr>
          </a:p>
        </p:txBody>
      </p:sp>
      <p:sp>
        <p:nvSpPr>
          <p:cNvPr id="24" name="Text Placeholder 2">
            <a:extLst>
              <a:ext uri="{FF2B5EF4-FFF2-40B4-BE49-F238E27FC236}">
                <a16:creationId xmlns:a16="http://schemas.microsoft.com/office/drawing/2014/main" id="{3CFF35FB-4A1A-40F7-9434-581DAE5C2F91}"/>
              </a:ext>
            </a:extLst>
          </p:cNvPr>
          <p:cNvSpPr>
            <a:spLocks noGrp="1"/>
          </p:cNvSpPr>
          <p:nvPr>
            <p:ph type="body" idx="1"/>
          </p:nvPr>
        </p:nvSpPr>
        <p:spPr>
          <a:xfrm>
            <a:off x="299878" y="1509285"/>
            <a:ext cx="5157787" cy="423863"/>
          </a:xfrm>
        </p:spPr>
        <p:txBody>
          <a:bodyPr anchor="b">
            <a:normAutofit/>
          </a:bodyPr>
          <a:lstStyle>
            <a:lvl1pPr marL="0" indent="0">
              <a:buNone/>
              <a:defRPr sz="2400" b="0" cap="all" baseline="0">
                <a:solidFill>
                  <a:srgbClr val="006298"/>
                </a:solidFill>
                <a:latin typeface="Franklin Gothic Medium" panose="020B0603020102020204" pitchFamily="34" charset="0"/>
              </a:defRPr>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25" name="Content Placeholder 3">
            <a:extLst>
              <a:ext uri="{FF2B5EF4-FFF2-40B4-BE49-F238E27FC236}">
                <a16:creationId xmlns:a16="http://schemas.microsoft.com/office/drawing/2014/main" id="{3D3B6210-EC27-4579-BD3E-BF5E66C7687B}"/>
              </a:ext>
            </a:extLst>
          </p:cNvPr>
          <p:cNvSpPr>
            <a:spLocks noGrp="1"/>
          </p:cNvSpPr>
          <p:nvPr>
            <p:ph sz="half" idx="2"/>
          </p:nvPr>
        </p:nvSpPr>
        <p:spPr>
          <a:xfrm>
            <a:off x="299878" y="2547259"/>
            <a:ext cx="5157787" cy="3616123"/>
          </a:xfrm>
        </p:spPr>
        <p:txBody>
          <a:bodyPr/>
          <a:lstStyle>
            <a:lvl1pPr>
              <a:defRPr sz="2000" cap="none" baseline="0">
                <a:solidFill>
                  <a:schemeClr val="tx1"/>
                </a:solidFill>
                <a:latin typeface="Franklin Gothic Book" panose="020B0503020102020204" pitchFamily="34" charset="0"/>
              </a:defRPr>
            </a:lvl1pPr>
            <a:lvl2pPr>
              <a:defRPr sz="1801">
                <a:solidFill>
                  <a:schemeClr val="tx1"/>
                </a:solidFill>
                <a:latin typeface="Franklin Gothic Book" panose="020B0503020102020204" pitchFamily="34" charset="0"/>
              </a:defRPr>
            </a:lvl2pPr>
            <a:lvl3pPr>
              <a:defRPr sz="1600" i="0">
                <a:solidFill>
                  <a:schemeClr val="tx1"/>
                </a:solidFill>
                <a:latin typeface="Franklin Gothic Book" panose="020B0503020102020204" pitchFamily="34" charset="0"/>
              </a:defRPr>
            </a:lvl3pPr>
            <a:lvl4pPr>
              <a:defRPr sz="1600" i="1">
                <a:solidFill>
                  <a:schemeClr val="tx1"/>
                </a:solidFill>
                <a:latin typeface="Franklin Gothic Book" panose="020B0503020102020204" pitchFamily="34" charset="0"/>
              </a:defRPr>
            </a:lvl4pPr>
            <a:lvl5pPr>
              <a:defRPr sz="1401">
                <a:latin typeface="Franklin Gothic Book" panose="020B05030201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6" name="Text Placeholder 2">
            <a:extLst>
              <a:ext uri="{FF2B5EF4-FFF2-40B4-BE49-F238E27FC236}">
                <a16:creationId xmlns:a16="http://schemas.microsoft.com/office/drawing/2014/main" id="{160CED7A-5493-46E6-B84B-D5B558C78219}"/>
              </a:ext>
            </a:extLst>
          </p:cNvPr>
          <p:cNvSpPr>
            <a:spLocks noGrp="1"/>
          </p:cNvSpPr>
          <p:nvPr>
            <p:ph type="body" idx="12"/>
          </p:nvPr>
        </p:nvSpPr>
        <p:spPr>
          <a:xfrm>
            <a:off x="299878" y="1957638"/>
            <a:ext cx="5157787" cy="410005"/>
          </a:xfrm>
        </p:spPr>
        <p:txBody>
          <a:bodyPr anchor="b">
            <a:normAutofit/>
          </a:bodyPr>
          <a:lstStyle>
            <a:lvl1pPr marL="0" indent="0">
              <a:buNone/>
              <a:defRPr sz="2000" b="0" cap="none" baseline="0">
                <a:solidFill>
                  <a:schemeClr val="tx1">
                    <a:lumMod val="50000"/>
                    <a:lumOff val="50000"/>
                  </a:schemeClr>
                </a:solidFill>
                <a:latin typeface="Franklin Gothic Demi" panose="020B0703020102020204" pitchFamily="34" charset="0"/>
              </a:defRPr>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27" name="Text Placeholder 2">
            <a:extLst>
              <a:ext uri="{FF2B5EF4-FFF2-40B4-BE49-F238E27FC236}">
                <a16:creationId xmlns:a16="http://schemas.microsoft.com/office/drawing/2014/main" id="{A40EE219-F7B6-494E-ADD1-B979F4F5FFD4}"/>
              </a:ext>
            </a:extLst>
          </p:cNvPr>
          <p:cNvSpPr>
            <a:spLocks noGrp="1"/>
          </p:cNvSpPr>
          <p:nvPr>
            <p:ph type="body" idx="13"/>
          </p:nvPr>
        </p:nvSpPr>
        <p:spPr>
          <a:xfrm>
            <a:off x="5824378" y="1509285"/>
            <a:ext cx="5157787" cy="423863"/>
          </a:xfrm>
        </p:spPr>
        <p:txBody>
          <a:bodyPr anchor="b">
            <a:normAutofit/>
          </a:bodyPr>
          <a:lstStyle>
            <a:lvl1pPr marL="0" indent="0">
              <a:buNone/>
              <a:defRPr sz="2400" b="0" cap="all" baseline="0">
                <a:solidFill>
                  <a:srgbClr val="006298"/>
                </a:solidFill>
                <a:latin typeface="Franklin Gothic Medium" panose="020B0603020102020204" pitchFamily="34" charset="0"/>
              </a:defRPr>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28" name="Content Placeholder 3">
            <a:extLst>
              <a:ext uri="{FF2B5EF4-FFF2-40B4-BE49-F238E27FC236}">
                <a16:creationId xmlns:a16="http://schemas.microsoft.com/office/drawing/2014/main" id="{57E56A9C-A050-4F19-86F4-97A0CC8C56A8}"/>
              </a:ext>
            </a:extLst>
          </p:cNvPr>
          <p:cNvSpPr>
            <a:spLocks noGrp="1"/>
          </p:cNvSpPr>
          <p:nvPr>
            <p:ph sz="half" idx="14"/>
          </p:nvPr>
        </p:nvSpPr>
        <p:spPr>
          <a:xfrm>
            <a:off x="5824378" y="2547259"/>
            <a:ext cx="5157787" cy="3616123"/>
          </a:xfrm>
        </p:spPr>
        <p:txBody>
          <a:bodyPr/>
          <a:lstStyle>
            <a:lvl1pPr>
              <a:defRPr sz="2000" cap="none" baseline="0">
                <a:solidFill>
                  <a:schemeClr val="tx1"/>
                </a:solidFill>
                <a:latin typeface="Franklin Gothic Book" panose="020B0503020102020204" pitchFamily="34" charset="0"/>
              </a:defRPr>
            </a:lvl1pPr>
            <a:lvl2pPr>
              <a:defRPr sz="1801">
                <a:solidFill>
                  <a:schemeClr val="tx1"/>
                </a:solidFill>
                <a:latin typeface="Franklin Gothic Book" panose="020B0503020102020204" pitchFamily="34" charset="0"/>
              </a:defRPr>
            </a:lvl2pPr>
            <a:lvl3pPr>
              <a:defRPr sz="1600" i="0">
                <a:solidFill>
                  <a:schemeClr val="tx1"/>
                </a:solidFill>
                <a:latin typeface="Franklin Gothic Book" panose="020B0503020102020204" pitchFamily="34" charset="0"/>
              </a:defRPr>
            </a:lvl3pPr>
            <a:lvl4pPr>
              <a:defRPr sz="1600" i="1">
                <a:solidFill>
                  <a:schemeClr val="tx1"/>
                </a:solidFill>
                <a:latin typeface="Franklin Gothic Book" panose="020B0503020102020204" pitchFamily="34" charset="0"/>
              </a:defRPr>
            </a:lvl4pPr>
            <a:lvl5pPr>
              <a:defRPr sz="1401">
                <a:latin typeface="Franklin Gothic Book" panose="020B05030201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29" name="Text Placeholder 2">
            <a:extLst>
              <a:ext uri="{FF2B5EF4-FFF2-40B4-BE49-F238E27FC236}">
                <a16:creationId xmlns:a16="http://schemas.microsoft.com/office/drawing/2014/main" id="{348E27A1-0C0A-416A-A450-2A3796AD8C65}"/>
              </a:ext>
            </a:extLst>
          </p:cNvPr>
          <p:cNvSpPr>
            <a:spLocks noGrp="1"/>
          </p:cNvSpPr>
          <p:nvPr>
            <p:ph type="body" idx="15"/>
          </p:nvPr>
        </p:nvSpPr>
        <p:spPr>
          <a:xfrm>
            <a:off x="5824378" y="1957638"/>
            <a:ext cx="5157787" cy="410005"/>
          </a:xfrm>
        </p:spPr>
        <p:txBody>
          <a:bodyPr anchor="b">
            <a:normAutofit/>
          </a:bodyPr>
          <a:lstStyle>
            <a:lvl1pPr marL="0" indent="0">
              <a:buNone/>
              <a:defRPr sz="1801" b="0" cap="none" baseline="0">
                <a:solidFill>
                  <a:schemeClr val="tx1">
                    <a:lumMod val="50000"/>
                    <a:lumOff val="50000"/>
                  </a:schemeClr>
                </a:solidFill>
                <a:latin typeface="Franklin Gothic Demi" panose="020B0703020102020204" pitchFamily="34" charset="0"/>
              </a:defRPr>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Tree>
    <p:extLst>
      <p:ext uri="{BB962C8B-B14F-4D97-AF65-F5344CB8AC3E}">
        <p14:creationId xmlns:p14="http://schemas.microsoft.com/office/powerpoint/2010/main" val="3356106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A35AA5E-5FA6-4152-A453-F877C4F04244}"/>
              </a:ext>
            </a:extLst>
          </p:cNvPr>
          <p:cNvSpPr/>
          <p:nvPr userDrawn="1"/>
        </p:nvSpPr>
        <p:spPr>
          <a:xfrm>
            <a:off x="0" y="128016"/>
            <a:ext cx="12192000" cy="1088136"/>
          </a:xfrm>
          <a:prstGeom prst="rect">
            <a:avLst/>
          </a:prstGeom>
          <a:solidFill>
            <a:srgbClr val="0062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1" rIns="91440" bIns="45721" numCol="1" spcCol="0" rtlCol="0" fromWordArt="0" anchor="ctr" anchorCtr="0" forceAA="0" compatLnSpc="1">
            <a:prstTxWarp prst="textNoShape">
              <a:avLst/>
            </a:prstTxWarp>
            <a:noAutofit/>
          </a:bodyPr>
          <a:lstStyle/>
          <a:p>
            <a:endParaRPr lang="en-US" sz="1801"/>
          </a:p>
        </p:txBody>
      </p:sp>
      <p:sp>
        <p:nvSpPr>
          <p:cNvPr id="9" name="Title 1">
            <a:extLst>
              <a:ext uri="{FF2B5EF4-FFF2-40B4-BE49-F238E27FC236}">
                <a16:creationId xmlns:a16="http://schemas.microsoft.com/office/drawing/2014/main" id="{C0B3949C-73FB-4D17-8416-BE488C642E47}"/>
              </a:ext>
            </a:extLst>
          </p:cNvPr>
          <p:cNvSpPr>
            <a:spLocks noGrp="1"/>
          </p:cNvSpPr>
          <p:nvPr>
            <p:ph type="title" hasCustomPrompt="1"/>
          </p:nvPr>
        </p:nvSpPr>
        <p:spPr>
          <a:xfrm>
            <a:off x="301754" y="421530"/>
            <a:ext cx="9617915" cy="791793"/>
          </a:xfrm>
        </p:spPr>
        <p:txBody>
          <a:bodyPr>
            <a:normAutofit/>
          </a:bodyPr>
          <a:lstStyle>
            <a:lvl1pPr algn="l">
              <a:defRPr sz="3600" b="1" cap="all" baseline="0">
                <a:solidFill>
                  <a:schemeClr val="bg1"/>
                </a:solidFill>
                <a:latin typeface="Franklin Gothic Book" panose="020B0503020102020204" pitchFamily="34" charset="0"/>
              </a:defRPr>
            </a:lvl1pPr>
          </a:lstStyle>
          <a:p>
            <a:r>
              <a:rPr lang="en-US"/>
              <a:t>CLICK TO EDIT MASTER TITLE STYLE</a:t>
            </a:r>
          </a:p>
        </p:txBody>
      </p:sp>
      <p:pic>
        <p:nvPicPr>
          <p:cNvPr id="10" name="Picture 9">
            <a:extLst>
              <a:ext uri="{FF2B5EF4-FFF2-40B4-BE49-F238E27FC236}">
                <a16:creationId xmlns:a16="http://schemas.microsoft.com/office/drawing/2014/main" id="{582938B1-28A2-4567-ABFA-BF7149595DAA}"/>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290563" y="114558"/>
            <a:ext cx="1832619" cy="1110431"/>
          </a:xfrm>
          <a:prstGeom prst="rect">
            <a:avLst/>
          </a:prstGeom>
        </p:spPr>
      </p:pic>
      <p:sp>
        <p:nvSpPr>
          <p:cNvPr id="13" name="TextBox 12">
            <a:extLst>
              <a:ext uri="{FF2B5EF4-FFF2-40B4-BE49-F238E27FC236}">
                <a16:creationId xmlns:a16="http://schemas.microsoft.com/office/drawing/2014/main" id="{1B7D8C76-4A6A-4FBF-B2F4-936E77AA0EC4}"/>
              </a:ext>
            </a:extLst>
          </p:cNvPr>
          <p:cNvSpPr txBox="1"/>
          <p:nvPr userDrawn="1"/>
        </p:nvSpPr>
        <p:spPr>
          <a:xfrm>
            <a:off x="7161783" y="6471010"/>
            <a:ext cx="4896107" cy="277064"/>
          </a:xfrm>
          <a:prstGeom prst="rect">
            <a:avLst/>
          </a:prstGeom>
          <a:noFill/>
        </p:spPr>
        <p:txBody>
          <a:bodyPr wrap="square" rtlCol="0">
            <a:spAutoFit/>
          </a:bodyPr>
          <a:lstStyle/>
          <a:p>
            <a:pPr algn="r" rtl="0"/>
            <a:r>
              <a:rPr lang="en-US" sz="1801" b="0" i="0" u="none" strike="noStrike" kern="1200" baseline="30000">
                <a:solidFill>
                  <a:srgbClr val="006298"/>
                </a:solidFill>
                <a:latin typeface="Franklin Gothic Medium" panose="020B0603020102020204" pitchFamily="34" charset="0"/>
                <a:ea typeface="+mn-ea"/>
                <a:cs typeface="+mn-cs"/>
              </a:rPr>
              <a:t>NV5.COM</a:t>
            </a:r>
            <a:r>
              <a:rPr lang="en-US" sz="1801" b="0" i="1" u="none" strike="noStrike" kern="1200" baseline="30000">
                <a:solidFill>
                  <a:srgbClr val="006298"/>
                </a:solidFill>
                <a:latin typeface="Franklin Gothic Medium" panose="020B0603020102020204" pitchFamily="34" charset="0"/>
                <a:ea typeface="+mn-ea"/>
                <a:cs typeface="+mn-cs"/>
              </a:rPr>
              <a:t> </a:t>
            </a:r>
            <a:r>
              <a:rPr lang="en-US" sz="1801" b="0" i="0" u="none" strike="noStrike" kern="1200" baseline="30000">
                <a:solidFill>
                  <a:srgbClr val="006298"/>
                </a:solidFill>
                <a:latin typeface="Franklin Gothic Medium" panose="020B0603020102020204" pitchFamily="34" charset="0"/>
                <a:ea typeface="+mn-ea"/>
                <a:cs typeface="+mn-cs"/>
              </a:rPr>
              <a:t> |  Beyond Engineering            </a:t>
            </a:r>
            <a:fld id="{8AE2B82F-80A0-452D-BB2B-BFE29439515F}" type="slidenum">
              <a:rPr lang="en-US" sz="1801" b="0" i="0" u="none" strike="noStrike" kern="1200" baseline="30000" smtClean="0">
                <a:solidFill>
                  <a:srgbClr val="006298"/>
                </a:solidFill>
                <a:latin typeface="Franklin Gothic Medium" panose="020B0603020102020204" pitchFamily="34" charset="0"/>
                <a:ea typeface="+mn-ea"/>
                <a:cs typeface="+mn-cs"/>
              </a:rPr>
              <a:pPr algn="r" rtl="0"/>
              <a:t>‹#›</a:t>
            </a:fld>
            <a:endParaRPr lang="en-US" sz="1801" b="0" i="0" u="none" strike="noStrike" kern="1200" baseline="30000">
              <a:solidFill>
                <a:srgbClr val="006298"/>
              </a:solidFill>
              <a:latin typeface="Franklin Gothic Medium" panose="020B0603020102020204" pitchFamily="34" charset="0"/>
              <a:ea typeface="+mn-ea"/>
              <a:cs typeface="+mn-cs"/>
            </a:endParaRPr>
          </a:p>
        </p:txBody>
      </p:sp>
      <p:sp>
        <p:nvSpPr>
          <p:cNvPr id="11" name="Content Placeholder 3">
            <a:extLst>
              <a:ext uri="{FF2B5EF4-FFF2-40B4-BE49-F238E27FC236}">
                <a16:creationId xmlns:a16="http://schemas.microsoft.com/office/drawing/2014/main" id="{DF1F2452-2C67-4789-B376-6DB9BF1F22BF}"/>
              </a:ext>
            </a:extLst>
          </p:cNvPr>
          <p:cNvSpPr>
            <a:spLocks noGrp="1"/>
          </p:cNvSpPr>
          <p:nvPr>
            <p:ph sz="half" idx="12"/>
          </p:nvPr>
        </p:nvSpPr>
        <p:spPr>
          <a:xfrm>
            <a:off x="299878" y="1520952"/>
            <a:ext cx="5157787" cy="4630763"/>
          </a:xfrm>
        </p:spPr>
        <p:txBody>
          <a:bodyPr/>
          <a:lstStyle>
            <a:lvl1pPr>
              <a:defRPr sz="2400" cap="none" baseline="0">
                <a:solidFill>
                  <a:schemeClr val="tx1"/>
                </a:solidFill>
                <a:latin typeface="Franklin Gothic Book" panose="020B0503020102020204" pitchFamily="34" charset="0"/>
              </a:defRPr>
            </a:lvl1pPr>
            <a:lvl2pPr>
              <a:defRPr sz="2000">
                <a:solidFill>
                  <a:schemeClr val="tx1"/>
                </a:solidFill>
                <a:latin typeface="Franklin Gothic Book" panose="020B0503020102020204" pitchFamily="34" charset="0"/>
              </a:defRPr>
            </a:lvl2pPr>
            <a:lvl3pPr>
              <a:defRPr sz="1801" i="0">
                <a:solidFill>
                  <a:schemeClr val="tx1"/>
                </a:solidFill>
                <a:latin typeface="Franklin Gothic Book" panose="020B0503020102020204" pitchFamily="34" charset="0"/>
              </a:defRPr>
            </a:lvl3pPr>
            <a:lvl4pPr>
              <a:defRPr sz="1801" i="1">
                <a:solidFill>
                  <a:schemeClr val="tx1"/>
                </a:solidFill>
                <a:latin typeface="Franklin Gothic Book" panose="020B0503020102020204" pitchFamily="34" charset="0"/>
              </a:defRPr>
            </a:lvl4pPr>
            <a:lvl5pPr>
              <a:defRPr sz="1401">
                <a:latin typeface="Franklin Gothic Book" panose="020B05030201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2" name="Content Placeholder 3">
            <a:extLst>
              <a:ext uri="{FF2B5EF4-FFF2-40B4-BE49-F238E27FC236}">
                <a16:creationId xmlns:a16="http://schemas.microsoft.com/office/drawing/2014/main" id="{36E53C66-5475-4D6D-9477-19A8B30BFA1E}"/>
              </a:ext>
            </a:extLst>
          </p:cNvPr>
          <p:cNvSpPr>
            <a:spLocks noGrp="1"/>
          </p:cNvSpPr>
          <p:nvPr>
            <p:ph sz="half" idx="14"/>
          </p:nvPr>
        </p:nvSpPr>
        <p:spPr>
          <a:xfrm>
            <a:off x="5824378" y="1520952"/>
            <a:ext cx="5157787" cy="4630763"/>
          </a:xfrm>
        </p:spPr>
        <p:txBody>
          <a:bodyPr/>
          <a:lstStyle>
            <a:lvl1pPr>
              <a:defRPr sz="2400" cap="none" baseline="0">
                <a:solidFill>
                  <a:schemeClr val="tx1"/>
                </a:solidFill>
                <a:latin typeface="Franklin Gothic Book" panose="020B0503020102020204" pitchFamily="34" charset="0"/>
              </a:defRPr>
            </a:lvl1pPr>
            <a:lvl2pPr>
              <a:defRPr sz="2000">
                <a:solidFill>
                  <a:schemeClr val="tx1"/>
                </a:solidFill>
                <a:latin typeface="Franklin Gothic Book" panose="020B0503020102020204" pitchFamily="34" charset="0"/>
              </a:defRPr>
            </a:lvl2pPr>
            <a:lvl3pPr>
              <a:defRPr sz="1801" i="0">
                <a:solidFill>
                  <a:schemeClr val="tx1"/>
                </a:solidFill>
                <a:latin typeface="Franklin Gothic Book" panose="020B0503020102020204" pitchFamily="34" charset="0"/>
              </a:defRPr>
            </a:lvl3pPr>
            <a:lvl4pPr>
              <a:defRPr sz="1801" i="1">
                <a:solidFill>
                  <a:schemeClr val="tx1"/>
                </a:solidFill>
                <a:latin typeface="Franklin Gothic Book" panose="020B0503020102020204" pitchFamily="34" charset="0"/>
              </a:defRPr>
            </a:lvl4pPr>
            <a:lvl5pPr>
              <a:defRPr sz="1401">
                <a:latin typeface="Franklin Gothic Book" panose="020B05030201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1975979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A35AA5E-5FA6-4152-A453-F877C4F04244}"/>
              </a:ext>
            </a:extLst>
          </p:cNvPr>
          <p:cNvSpPr/>
          <p:nvPr userDrawn="1"/>
        </p:nvSpPr>
        <p:spPr>
          <a:xfrm>
            <a:off x="0" y="128016"/>
            <a:ext cx="12192000" cy="1088136"/>
          </a:xfrm>
          <a:prstGeom prst="rect">
            <a:avLst/>
          </a:prstGeom>
          <a:solidFill>
            <a:srgbClr val="0062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1" rIns="91440" bIns="45721" numCol="1" spcCol="0" rtlCol="0" fromWordArt="0" anchor="ctr" anchorCtr="0" forceAA="0" compatLnSpc="1">
            <a:prstTxWarp prst="textNoShape">
              <a:avLst/>
            </a:prstTxWarp>
            <a:noAutofit/>
          </a:bodyPr>
          <a:lstStyle/>
          <a:p>
            <a:endParaRPr lang="en-US" sz="1801"/>
          </a:p>
        </p:txBody>
      </p:sp>
      <p:sp>
        <p:nvSpPr>
          <p:cNvPr id="7" name="Title 1">
            <a:extLst>
              <a:ext uri="{FF2B5EF4-FFF2-40B4-BE49-F238E27FC236}">
                <a16:creationId xmlns:a16="http://schemas.microsoft.com/office/drawing/2014/main" id="{86A8692B-7A73-438F-A56B-5459C625EB52}"/>
              </a:ext>
            </a:extLst>
          </p:cNvPr>
          <p:cNvSpPr>
            <a:spLocks noGrp="1"/>
          </p:cNvSpPr>
          <p:nvPr>
            <p:ph type="title" hasCustomPrompt="1"/>
          </p:nvPr>
        </p:nvSpPr>
        <p:spPr>
          <a:xfrm>
            <a:off x="301754" y="421530"/>
            <a:ext cx="9617915" cy="791793"/>
          </a:xfrm>
        </p:spPr>
        <p:txBody>
          <a:bodyPr>
            <a:normAutofit/>
          </a:bodyPr>
          <a:lstStyle>
            <a:lvl1pPr algn="l">
              <a:defRPr sz="3600" b="1" cap="all" baseline="0">
                <a:solidFill>
                  <a:schemeClr val="bg1"/>
                </a:solidFill>
                <a:latin typeface="Franklin Gothic Book" panose="020B0503020102020204" pitchFamily="34" charset="0"/>
              </a:defRPr>
            </a:lvl1pPr>
          </a:lstStyle>
          <a:p>
            <a:r>
              <a:rPr lang="en-US"/>
              <a:t>CLICK TO EDIT MASTER TITLE STYLE</a:t>
            </a:r>
          </a:p>
        </p:txBody>
      </p:sp>
      <p:pic>
        <p:nvPicPr>
          <p:cNvPr id="8" name="Picture 7">
            <a:extLst>
              <a:ext uri="{FF2B5EF4-FFF2-40B4-BE49-F238E27FC236}">
                <a16:creationId xmlns:a16="http://schemas.microsoft.com/office/drawing/2014/main" id="{5E997558-0DBC-4A25-8F22-8BC72D45A69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290563" y="114558"/>
            <a:ext cx="1832619" cy="1110431"/>
          </a:xfrm>
          <a:prstGeom prst="rect">
            <a:avLst/>
          </a:prstGeom>
        </p:spPr>
      </p:pic>
      <p:sp>
        <p:nvSpPr>
          <p:cNvPr id="11" name="TextBox 10">
            <a:extLst>
              <a:ext uri="{FF2B5EF4-FFF2-40B4-BE49-F238E27FC236}">
                <a16:creationId xmlns:a16="http://schemas.microsoft.com/office/drawing/2014/main" id="{A6D0B585-58D8-4558-9AA7-632E81D734D7}"/>
              </a:ext>
            </a:extLst>
          </p:cNvPr>
          <p:cNvSpPr txBox="1"/>
          <p:nvPr userDrawn="1"/>
        </p:nvSpPr>
        <p:spPr>
          <a:xfrm>
            <a:off x="7161783" y="6471010"/>
            <a:ext cx="4896107" cy="277064"/>
          </a:xfrm>
          <a:prstGeom prst="rect">
            <a:avLst/>
          </a:prstGeom>
          <a:noFill/>
        </p:spPr>
        <p:txBody>
          <a:bodyPr wrap="square" rtlCol="0">
            <a:spAutoFit/>
          </a:bodyPr>
          <a:lstStyle/>
          <a:p>
            <a:pPr algn="r" rtl="0"/>
            <a:r>
              <a:rPr lang="en-US" sz="1801" b="0" i="0" u="none" strike="noStrike" kern="1200" baseline="30000">
                <a:solidFill>
                  <a:srgbClr val="006298"/>
                </a:solidFill>
                <a:latin typeface="Franklin Gothic Medium" panose="020B0603020102020204" pitchFamily="34" charset="0"/>
                <a:ea typeface="+mn-ea"/>
                <a:cs typeface="+mn-cs"/>
              </a:rPr>
              <a:t>NV5.COM</a:t>
            </a:r>
            <a:r>
              <a:rPr lang="en-US" sz="1801" b="0" i="1" u="none" strike="noStrike" kern="1200" baseline="30000">
                <a:solidFill>
                  <a:srgbClr val="006298"/>
                </a:solidFill>
                <a:latin typeface="Franklin Gothic Medium" panose="020B0603020102020204" pitchFamily="34" charset="0"/>
                <a:ea typeface="+mn-ea"/>
                <a:cs typeface="+mn-cs"/>
              </a:rPr>
              <a:t> </a:t>
            </a:r>
            <a:r>
              <a:rPr lang="en-US" sz="1801" b="0" i="0" u="none" strike="noStrike" kern="1200" baseline="30000">
                <a:solidFill>
                  <a:srgbClr val="006298"/>
                </a:solidFill>
                <a:latin typeface="Franklin Gothic Medium" panose="020B0603020102020204" pitchFamily="34" charset="0"/>
                <a:ea typeface="+mn-ea"/>
                <a:cs typeface="+mn-cs"/>
              </a:rPr>
              <a:t> |  Beyond Engineering            </a:t>
            </a:r>
            <a:fld id="{8AE2B82F-80A0-452D-BB2B-BFE29439515F}" type="slidenum">
              <a:rPr lang="en-US" sz="1801" b="0" i="0" u="none" strike="noStrike" kern="1200" baseline="30000" smtClean="0">
                <a:solidFill>
                  <a:srgbClr val="006298"/>
                </a:solidFill>
                <a:latin typeface="Franklin Gothic Medium" panose="020B0603020102020204" pitchFamily="34" charset="0"/>
                <a:ea typeface="+mn-ea"/>
                <a:cs typeface="+mn-cs"/>
              </a:rPr>
              <a:pPr algn="r" rtl="0"/>
              <a:t>‹#›</a:t>
            </a:fld>
            <a:endParaRPr lang="en-US" sz="1801" b="0" i="0" u="none" strike="noStrike" kern="1200" baseline="30000">
              <a:solidFill>
                <a:srgbClr val="006298"/>
              </a:solidFill>
              <a:latin typeface="Franklin Gothic Medium" panose="020B0603020102020204" pitchFamily="34" charset="0"/>
              <a:ea typeface="+mn-ea"/>
              <a:cs typeface="+mn-cs"/>
            </a:endParaRPr>
          </a:p>
        </p:txBody>
      </p:sp>
      <p:sp>
        <p:nvSpPr>
          <p:cNvPr id="3" name="TextBox 2">
            <a:extLst>
              <a:ext uri="{FF2B5EF4-FFF2-40B4-BE49-F238E27FC236}">
                <a16:creationId xmlns:a16="http://schemas.microsoft.com/office/drawing/2014/main" id="{4D8442DB-43C0-118F-4815-FD544CCEFFF6}"/>
              </a:ext>
            </a:extLst>
          </p:cNvPr>
          <p:cNvSpPr txBox="1"/>
          <p:nvPr userDrawn="1"/>
        </p:nvSpPr>
        <p:spPr>
          <a:xfrm>
            <a:off x="221897" y="6473952"/>
            <a:ext cx="4896107" cy="277064"/>
          </a:xfrm>
          <a:prstGeom prst="rect">
            <a:avLst/>
          </a:prstGeom>
          <a:noFill/>
        </p:spPr>
        <p:txBody>
          <a:bodyPr wrap="square" rtlCol="0">
            <a:spAutoFit/>
          </a:bodyPr>
          <a:lstStyle/>
          <a:p>
            <a:pPr algn="l" rtl="0"/>
            <a:r>
              <a:rPr lang="en-US" sz="1801" b="0" i="0" u="none" strike="noStrike" kern="1200" baseline="30000">
                <a:solidFill>
                  <a:srgbClr val="006298"/>
                </a:solidFill>
                <a:latin typeface="Franklin Gothic Medium" panose="020B0603020102020204" pitchFamily="34" charset="0"/>
                <a:ea typeface="+mn-ea"/>
                <a:cs typeface="+mn-cs"/>
              </a:rPr>
              <a:t>**DRAFT RESULTS – NOT FOR DISTRIBUTION OR ATTRIBUTION**</a:t>
            </a:r>
          </a:p>
        </p:txBody>
      </p:sp>
    </p:spTree>
    <p:extLst>
      <p:ext uri="{BB962C8B-B14F-4D97-AF65-F5344CB8AC3E}">
        <p14:creationId xmlns:p14="http://schemas.microsoft.com/office/powerpoint/2010/main" val="1277360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DA35AA5E-5FA6-4152-A453-F877C4F04244}"/>
              </a:ext>
            </a:extLst>
          </p:cNvPr>
          <p:cNvSpPr/>
          <p:nvPr userDrawn="1"/>
        </p:nvSpPr>
        <p:spPr>
          <a:xfrm>
            <a:off x="0" y="128016"/>
            <a:ext cx="12192000" cy="1088136"/>
          </a:xfrm>
          <a:prstGeom prst="rect">
            <a:avLst/>
          </a:prstGeom>
          <a:solidFill>
            <a:srgbClr val="00629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1" rIns="91440" bIns="45721" numCol="1" spcCol="0" rtlCol="0" fromWordArt="0" anchor="ctr" anchorCtr="0" forceAA="0" compatLnSpc="1">
            <a:prstTxWarp prst="textNoShape">
              <a:avLst/>
            </a:prstTxWarp>
            <a:noAutofit/>
          </a:bodyPr>
          <a:lstStyle/>
          <a:p>
            <a:endParaRPr lang="en-US" sz="1801"/>
          </a:p>
        </p:txBody>
      </p:sp>
      <p:sp>
        <p:nvSpPr>
          <p:cNvPr id="3" name="Picture Placeholder 2"/>
          <p:cNvSpPr>
            <a:spLocks noGrp="1" noChangeAspect="1"/>
          </p:cNvSpPr>
          <p:nvPr>
            <p:ph type="pic" idx="1"/>
          </p:nvPr>
        </p:nvSpPr>
        <p:spPr>
          <a:xfrm>
            <a:off x="4854945" y="1539352"/>
            <a:ext cx="6172201" cy="4720421"/>
          </a:xfrm>
        </p:spPr>
        <p:txBody>
          <a:bodyPr anchor="t"/>
          <a:lstStyle>
            <a:lvl1pPr marL="0" indent="0">
              <a:buNone/>
              <a:defRPr sz="3200"/>
            </a:lvl1pPr>
            <a:lvl2pPr marL="457206" indent="0">
              <a:buNone/>
              <a:defRPr sz="2800"/>
            </a:lvl2pPr>
            <a:lvl3pPr marL="914411" indent="0">
              <a:buNone/>
              <a:defRPr sz="2400"/>
            </a:lvl3pPr>
            <a:lvl4pPr marL="1371617" indent="0">
              <a:buNone/>
              <a:defRPr sz="2000"/>
            </a:lvl4pPr>
            <a:lvl5pPr marL="1828823" indent="0">
              <a:buNone/>
              <a:defRPr sz="2000"/>
            </a:lvl5pPr>
            <a:lvl6pPr marL="2286029" indent="0">
              <a:buNone/>
              <a:defRPr sz="2000"/>
            </a:lvl6pPr>
            <a:lvl7pPr marL="2743234" indent="0">
              <a:buNone/>
              <a:defRPr sz="2000"/>
            </a:lvl7pPr>
            <a:lvl8pPr marL="3200440" indent="0">
              <a:buNone/>
              <a:defRPr sz="2000"/>
            </a:lvl8pPr>
            <a:lvl9pPr marL="3657646" indent="0">
              <a:buNone/>
              <a:defRPr sz="2000"/>
            </a:lvl9pPr>
          </a:lstStyle>
          <a:p>
            <a:r>
              <a:rPr lang="en-US"/>
              <a:t>Click icon to add picture</a:t>
            </a:r>
          </a:p>
        </p:txBody>
      </p:sp>
      <p:sp>
        <p:nvSpPr>
          <p:cNvPr id="12" name="Title 1">
            <a:extLst>
              <a:ext uri="{FF2B5EF4-FFF2-40B4-BE49-F238E27FC236}">
                <a16:creationId xmlns:a16="http://schemas.microsoft.com/office/drawing/2014/main" id="{9C26DA41-B25F-4DD7-8C35-8822B9136216}"/>
              </a:ext>
            </a:extLst>
          </p:cNvPr>
          <p:cNvSpPr>
            <a:spLocks noGrp="1"/>
          </p:cNvSpPr>
          <p:nvPr>
            <p:ph type="title" hasCustomPrompt="1"/>
          </p:nvPr>
        </p:nvSpPr>
        <p:spPr>
          <a:xfrm>
            <a:off x="301754" y="421530"/>
            <a:ext cx="9617915" cy="791793"/>
          </a:xfrm>
        </p:spPr>
        <p:txBody>
          <a:bodyPr>
            <a:normAutofit/>
          </a:bodyPr>
          <a:lstStyle>
            <a:lvl1pPr algn="l">
              <a:defRPr sz="3600" b="1" cap="all" baseline="0">
                <a:solidFill>
                  <a:schemeClr val="bg1"/>
                </a:solidFill>
                <a:latin typeface="Franklin Gothic Book" panose="020B0503020102020204" pitchFamily="34" charset="0"/>
              </a:defRPr>
            </a:lvl1pPr>
          </a:lstStyle>
          <a:p>
            <a:r>
              <a:rPr lang="en-US"/>
              <a:t>CLICK TO EDIT MASTER TITLE STYLE</a:t>
            </a:r>
          </a:p>
        </p:txBody>
      </p:sp>
      <p:pic>
        <p:nvPicPr>
          <p:cNvPr id="13" name="Picture 12">
            <a:extLst>
              <a:ext uri="{FF2B5EF4-FFF2-40B4-BE49-F238E27FC236}">
                <a16:creationId xmlns:a16="http://schemas.microsoft.com/office/drawing/2014/main" id="{4A3B86F2-B238-4649-901C-5ED9EBFDE61F}"/>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10290563" y="114558"/>
            <a:ext cx="1832619" cy="1110431"/>
          </a:xfrm>
          <a:prstGeom prst="rect">
            <a:avLst/>
          </a:prstGeom>
        </p:spPr>
      </p:pic>
      <p:sp>
        <p:nvSpPr>
          <p:cNvPr id="10" name="TextBox 9">
            <a:extLst>
              <a:ext uri="{FF2B5EF4-FFF2-40B4-BE49-F238E27FC236}">
                <a16:creationId xmlns:a16="http://schemas.microsoft.com/office/drawing/2014/main" id="{7528111E-A79F-46C0-A216-4B4BE6C56B6D}"/>
              </a:ext>
            </a:extLst>
          </p:cNvPr>
          <p:cNvSpPr txBox="1"/>
          <p:nvPr userDrawn="1"/>
        </p:nvSpPr>
        <p:spPr>
          <a:xfrm>
            <a:off x="7161783" y="6471010"/>
            <a:ext cx="4896107" cy="277064"/>
          </a:xfrm>
          <a:prstGeom prst="rect">
            <a:avLst/>
          </a:prstGeom>
          <a:noFill/>
        </p:spPr>
        <p:txBody>
          <a:bodyPr wrap="square" rtlCol="0">
            <a:spAutoFit/>
          </a:bodyPr>
          <a:lstStyle/>
          <a:p>
            <a:pPr algn="r" rtl="0"/>
            <a:r>
              <a:rPr lang="en-US" sz="1801" b="0" i="0" u="none" strike="noStrike" kern="1200" baseline="30000">
                <a:solidFill>
                  <a:srgbClr val="006298"/>
                </a:solidFill>
                <a:latin typeface="Franklin Gothic Medium" panose="020B0603020102020204" pitchFamily="34" charset="0"/>
                <a:ea typeface="+mn-ea"/>
                <a:cs typeface="+mn-cs"/>
              </a:rPr>
              <a:t>NV5.COM</a:t>
            </a:r>
            <a:r>
              <a:rPr lang="en-US" sz="1801" b="0" i="1" u="none" strike="noStrike" kern="1200" baseline="30000">
                <a:solidFill>
                  <a:srgbClr val="006298"/>
                </a:solidFill>
                <a:latin typeface="Franklin Gothic Medium" panose="020B0603020102020204" pitchFamily="34" charset="0"/>
                <a:ea typeface="+mn-ea"/>
                <a:cs typeface="+mn-cs"/>
              </a:rPr>
              <a:t> </a:t>
            </a:r>
            <a:r>
              <a:rPr lang="en-US" sz="1801" b="0" i="0" u="none" strike="noStrike" kern="1200" baseline="30000">
                <a:solidFill>
                  <a:srgbClr val="006298"/>
                </a:solidFill>
                <a:latin typeface="Franklin Gothic Medium" panose="020B0603020102020204" pitchFamily="34" charset="0"/>
                <a:ea typeface="+mn-ea"/>
                <a:cs typeface="+mn-cs"/>
              </a:rPr>
              <a:t> |  Beyond Engineering            </a:t>
            </a:r>
            <a:fld id="{8AE2B82F-80A0-452D-BB2B-BFE29439515F}" type="slidenum">
              <a:rPr lang="en-US" sz="1801" b="0" i="0" u="none" strike="noStrike" kern="1200" baseline="30000" smtClean="0">
                <a:solidFill>
                  <a:srgbClr val="006298"/>
                </a:solidFill>
                <a:latin typeface="Franklin Gothic Medium" panose="020B0603020102020204" pitchFamily="34" charset="0"/>
                <a:ea typeface="+mn-ea"/>
                <a:cs typeface="+mn-cs"/>
              </a:rPr>
              <a:pPr algn="r" rtl="0"/>
              <a:t>‹#›</a:t>
            </a:fld>
            <a:endParaRPr lang="en-US" sz="1801" b="0" i="0" u="none" strike="noStrike" kern="1200" baseline="30000">
              <a:solidFill>
                <a:srgbClr val="006298"/>
              </a:solidFill>
              <a:latin typeface="Franklin Gothic Medium" panose="020B0603020102020204" pitchFamily="34" charset="0"/>
              <a:ea typeface="+mn-ea"/>
              <a:cs typeface="+mn-cs"/>
            </a:endParaRPr>
          </a:p>
        </p:txBody>
      </p:sp>
      <p:sp>
        <p:nvSpPr>
          <p:cNvPr id="9" name="Text Placeholder 2">
            <a:extLst>
              <a:ext uri="{FF2B5EF4-FFF2-40B4-BE49-F238E27FC236}">
                <a16:creationId xmlns:a16="http://schemas.microsoft.com/office/drawing/2014/main" id="{86A02B9D-18D1-43F3-8EFF-4BB1F3FA7668}"/>
              </a:ext>
            </a:extLst>
          </p:cNvPr>
          <p:cNvSpPr>
            <a:spLocks noGrp="1"/>
          </p:cNvSpPr>
          <p:nvPr>
            <p:ph type="body" idx="10"/>
          </p:nvPr>
        </p:nvSpPr>
        <p:spPr>
          <a:xfrm>
            <a:off x="299875" y="1509285"/>
            <a:ext cx="4199762" cy="452379"/>
          </a:xfrm>
        </p:spPr>
        <p:txBody>
          <a:bodyPr anchor="b">
            <a:normAutofit/>
          </a:bodyPr>
          <a:lstStyle>
            <a:lvl1pPr marL="0" indent="0">
              <a:buNone/>
              <a:defRPr sz="2400" b="1" cap="all" baseline="0">
                <a:solidFill>
                  <a:srgbClr val="006298"/>
                </a:solidFill>
                <a:latin typeface="Franklin Gothic Book" panose="020B0503020102020204" pitchFamily="34" charset="0"/>
              </a:defRPr>
            </a:lvl1pPr>
            <a:lvl2pPr marL="457206" indent="0">
              <a:buNone/>
              <a:defRPr sz="2000" b="1"/>
            </a:lvl2pPr>
            <a:lvl3pPr marL="914411" indent="0">
              <a:buNone/>
              <a:defRPr sz="1801" b="1"/>
            </a:lvl3pPr>
            <a:lvl4pPr marL="1371617" indent="0">
              <a:buNone/>
              <a:defRPr sz="1600" b="1"/>
            </a:lvl4pPr>
            <a:lvl5pPr marL="1828823" indent="0">
              <a:buNone/>
              <a:defRPr sz="1600" b="1"/>
            </a:lvl5pPr>
            <a:lvl6pPr marL="2286029" indent="0">
              <a:buNone/>
              <a:defRPr sz="1600" b="1"/>
            </a:lvl6pPr>
            <a:lvl7pPr marL="2743234" indent="0">
              <a:buNone/>
              <a:defRPr sz="1600" b="1"/>
            </a:lvl7pPr>
            <a:lvl8pPr marL="3200440" indent="0">
              <a:buNone/>
              <a:defRPr sz="1600" b="1"/>
            </a:lvl8pPr>
            <a:lvl9pPr marL="3657646" indent="0">
              <a:buNone/>
              <a:defRPr sz="1600" b="1"/>
            </a:lvl9pPr>
          </a:lstStyle>
          <a:p>
            <a:pPr lvl="0"/>
            <a:r>
              <a:rPr lang="en-US"/>
              <a:t>Click to edit Master text styles</a:t>
            </a:r>
          </a:p>
        </p:txBody>
      </p:sp>
      <p:sp>
        <p:nvSpPr>
          <p:cNvPr id="15" name="Content Placeholder 3">
            <a:extLst>
              <a:ext uri="{FF2B5EF4-FFF2-40B4-BE49-F238E27FC236}">
                <a16:creationId xmlns:a16="http://schemas.microsoft.com/office/drawing/2014/main" id="{F4D5C4D5-F2BD-4124-8699-14384F07353E}"/>
              </a:ext>
            </a:extLst>
          </p:cNvPr>
          <p:cNvSpPr>
            <a:spLocks noGrp="1"/>
          </p:cNvSpPr>
          <p:nvPr>
            <p:ph sz="half" idx="2"/>
          </p:nvPr>
        </p:nvSpPr>
        <p:spPr>
          <a:xfrm>
            <a:off x="299875" y="2257623"/>
            <a:ext cx="4199762" cy="4017184"/>
          </a:xfrm>
        </p:spPr>
        <p:txBody>
          <a:bodyPr/>
          <a:lstStyle>
            <a:lvl1pPr>
              <a:defRPr sz="2400" cap="none" baseline="0">
                <a:solidFill>
                  <a:schemeClr val="tx1"/>
                </a:solidFill>
                <a:latin typeface="Franklin Gothic Book" panose="020B0503020102020204" pitchFamily="34" charset="0"/>
              </a:defRPr>
            </a:lvl1pPr>
            <a:lvl2pPr>
              <a:defRPr sz="2000" b="0">
                <a:solidFill>
                  <a:schemeClr val="tx1"/>
                </a:solidFill>
                <a:latin typeface="Franklin Gothic Book" panose="020B0503020102020204" pitchFamily="34" charset="0"/>
              </a:defRPr>
            </a:lvl2pPr>
            <a:lvl3pPr>
              <a:defRPr sz="1801" i="0">
                <a:solidFill>
                  <a:schemeClr val="tx1"/>
                </a:solidFill>
                <a:latin typeface="Franklin Gothic Book" panose="020B0503020102020204" pitchFamily="34" charset="0"/>
              </a:defRPr>
            </a:lvl3pPr>
            <a:lvl4pPr>
              <a:defRPr sz="1801" i="1">
                <a:solidFill>
                  <a:schemeClr val="tx1"/>
                </a:solidFill>
                <a:latin typeface="Franklin Gothic Book" panose="020B0503020102020204" pitchFamily="34" charset="0"/>
              </a:defRPr>
            </a:lvl4pPr>
            <a:lvl5pPr>
              <a:defRPr sz="1401">
                <a:latin typeface="Franklin Gothic Book" panose="020B05030201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TextBox 3">
            <a:extLst>
              <a:ext uri="{FF2B5EF4-FFF2-40B4-BE49-F238E27FC236}">
                <a16:creationId xmlns:a16="http://schemas.microsoft.com/office/drawing/2014/main" id="{2985A310-5C60-D5D3-52E5-D24A366245E7}"/>
              </a:ext>
            </a:extLst>
          </p:cNvPr>
          <p:cNvSpPr txBox="1"/>
          <p:nvPr userDrawn="1"/>
        </p:nvSpPr>
        <p:spPr>
          <a:xfrm>
            <a:off x="221897" y="6473952"/>
            <a:ext cx="4896107" cy="277064"/>
          </a:xfrm>
          <a:prstGeom prst="rect">
            <a:avLst/>
          </a:prstGeom>
          <a:noFill/>
        </p:spPr>
        <p:txBody>
          <a:bodyPr wrap="square" rtlCol="0">
            <a:spAutoFit/>
          </a:bodyPr>
          <a:lstStyle/>
          <a:p>
            <a:pPr algn="l" rtl="0"/>
            <a:r>
              <a:rPr lang="en-US" sz="1801" b="0" i="0" u="none" strike="noStrike" kern="1200" baseline="30000">
                <a:solidFill>
                  <a:srgbClr val="006298"/>
                </a:solidFill>
                <a:latin typeface="Franklin Gothic Medium" panose="020B0603020102020204" pitchFamily="34" charset="0"/>
                <a:ea typeface="+mn-ea"/>
                <a:cs typeface="+mn-cs"/>
              </a:rPr>
              <a:t>**DRAFT RESULTS – NOT FOR DISTRIBUTION OR ATTRIBUTION**</a:t>
            </a:r>
          </a:p>
        </p:txBody>
      </p:sp>
    </p:spTree>
    <p:extLst>
      <p:ext uri="{BB962C8B-B14F-4D97-AF65-F5344CB8AC3E}">
        <p14:creationId xmlns:p14="http://schemas.microsoft.com/office/powerpoint/2010/main" val="4079514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5AE8C-7579-8320-45FB-219B376D44D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163E38E-9045-3569-64CC-952B502D87E6}"/>
              </a:ext>
            </a:extLst>
          </p:cNvPr>
          <p:cNvSpPr>
            <a:spLocks noGrp="1"/>
          </p:cNvSpPr>
          <p:nvPr>
            <p:ph type="subTitle" idx="1"/>
          </p:nvPr>
        </p:nvSpPr>
        <p:spPr>
          <a:xfrm>
            <a:off x="1524000" y="3602038"/>
            <a:ext cx="9144000" cy="1655762"/>
          </a:xfrm>
        </p:spPr>
        <p:txBody>
          <a:bodyPr/>
          <a:lstStyle>
            <a:lvl1pPr marL="0" indent="0" algn="ctr">
              <a:buNone/>
              <a:defRPr sz="2400"/>
            </a:lvl1pPr>
            <a:lvl2pPr marL="457206" indent="0" algn="ctr">
              <a:buNone/>
              <a:defRPr sz="2000"/>
            </a:lvl2pPr>
            <a:lvl3pPr marL="914411" indent="0" algn="ctr">
              <a:buNone/>
              <a:defRPr sz="1801"/>
            </a:lvl3pPr>
            <a:lvl4pPr marL="1371617" indent="0" algn="ctr">
              <a:buNone/>
              <a:defRPr sz="1600"/>
            </a:lvl4pPr>
            <a:lvl5pPr marL="1828823" indent="0" algn="ctr">
              <a:buNone/>
              <a:defRPr sz="1600"/>
            </a:lvl5pPr>
            <a:lvl6pPr marL="2286029" indent="0" algn="ctr">
              <a:buNone/>
              <a:defRPr sz="1600"/>
            </a:lvl6pPr>
            <a:lvl7pPr marL="2743234" indent="0" algn="ctr">
              <a:buNone/>
              <a:defRPr sz="1600"/>
            </a:lvl7pPr>
            <a:lvl8pPr marL="3200440" indent="0" algn="ctr">
              <a:buNone/>
              <a:defRPr sz="1600"/>
            </a:lvl8pPr>
            <a:lvl9pPr marL="3657646"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3B51C9F-A4B7-3390-5D4B-C8D56924D74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B2296325-B407-458C-1497-3CC1722A8BEC}"/>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47A5A7FB-4727-BC55-DB62-AA0836BE239A}"/>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1480335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10B6E7-622A-4C9B-8F10-77113AAB033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D1D5E4-DE4A-A03A-04A3-0E635105E55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C9C573-D45F-6B8B-83AF-C8F077D65962}"/>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C6FF9097-2CED-30B4-4EE9-47A3BA868C90}"/>
              </a:ext>
            </a:extLst>
          </p:cNvPr>
          <p:cNvSpPr>
            <a:spLocks noGrp="1"/>
          </p:cNvSpPr>
          <p:nvPr>
            <p:ph type="ftr" sz="quarter" idx="11"/>
          </p:nvPr>
        </p:nvSpPr>
        <p:spPr/>
        <p:txBody>
          <a:bodyPr/>
          <a:lstStyle/>
          <a:p>
            <a:r>
              <a:rPr lang="en-US"/>
              <a:t>DRAFT RESULTS - NOT FOR DISTRIBUTION OR ATTRIBUTION</a:t>
            </a:r>
          </a:p>
        </p:txBody>
      </p:sp>
      <p:sp>
        <p:nvSpPr>
          <p:cNvPr id="6" name="Slide Number Placeholder 5">
            <a:extLst>
              <a:ext uri="{FF2B5EF4-FFF2-40B4-BE49-F238E27FC236}">
                <a16:creationId xmlns:a16="http://schemas.microsoft.com/office/drawing/2014/main" id="{622FA8FC-0599-1ABD-77C0-D06A7DCD23AA}"/>
              </a:ext>
            </a:extLst>
          </p:cNvPr>
          <p:cNvSpPr>
            <a:spLocks noGrp="1"/>
          </p:cNvSpPr>
          <p:nvPr>
            <p:ph type="sldNum" sz="quarter" idx="12"/>
          </p:nvPr>
        </p:nvSpPr>
        <p:spPr/>
        <p:txBody>
          <a:bodyPr/>
          <a:lstStyle/>
          <a:p>
            <a:fld id="{E5EFC646-1631-41B5-8B6D-8C370B44452A}" type="slidenum">
              <a:rPr lang="en-US" smtClean="0"/>
              <a:t>‹#›</a:t>
            </a:fld>
            <a:endParaRPr lang="en-US"/>
          </a:p>
        </p:txBody>
      </p:sp>
    </p:spTree>
    <p:extLst>
      <p:ext uri="{BB962C8B-B14F-4D97-AF65-F5344CB8AC3E}">
        <p14:creationId xmlns:p14="http://schemas.microsoft.com/office/powerpoint/2010/main" val="6807583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3.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1753" y="420624"/>
            <a:ext cx="9619488" cy="795528"/>
          </a:xfrm>
          <a:prstGeom prst="rect">
            <a:avLst/>
          </a:prstGeom>
        </p:spPr>
        <p:txBody>
          <a:bodyPr vert="horz" lIns="91440" tIns="45720" rIns="91440" bIns="45720" rtlCol="0" anchor="b">
            <a:normAutofit/>
          </a:bodyPr>
          <a:lstStyle/>
          <a:p>
            <a:r>
              <a:rPr lang="en-US"/>
              <a:t>Click to edit Master title style</a:t>
            </a:r>
          </a:p>
        </p:txBody>
      </p:sp>
      <p:sp>
        <p:nvSpPr>
          <p:cNvPr id="3" name="Text Placeholder 2"/>
          <p:cNvSpPr>
            <a:spLocks noGrp="1"/>
          </p:cNvSpPr>
          <p:nvPr>
            <p:ph type="body" idx="1"/>
          </p:nvPr>
        </p:nvSpPr>
        <p:spPr>
          <a:xfrm>
            <a:off x="301751" y="1508760"/>
            <a:ext cx="11567161" cy="4562856"/>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p:cNvSpPr>
            <a:spLocks noGrp="1"/>
          </p:cNvSpPr>
          <p:nvPr>
            <p:ph type="dt" sz="half" idx="2"/>
          </p:nvPr>
        </p:nvSpPr>
        <p:spPr>
          <a:xfrm>
            <a:off x="301753" y="6356352"/>
            <a:ext cx="2743200" cy="365125"/>
          </a:xfrm>
          <a:prstGeom prst="rect">
            <a:avLst/>
          </a:prstGeom>
        </p:spPr>
        <p:txBody>
          <a:bodyPr vert="horz" lIns="91440" tIns="45720" rIns="91440" bIns="45720" rtlCol="0" anchor="ctr"/>
          <a:lstStyle>
            <a:lvl1pPr algn="l">
              <a:defRPr sz="1200" b="0">
                <a:solidFill>
                  <a:schemeClr val="tx1"/>
                </a:solidFill>
                <a:latin typeface="Franklin Gothic Medium" panose="020B0603020102020204" pitchFamily="34" charset="0"/>
              </a:defRPr>
            </a:lvl1pPr>
          </a:lstStyle>
          <a:p>
            <a:endParaRPr lang="en-US"/>
          </a:p>
        </p:txBody>
      </p:sp>
    </p:spTree>
    <p:extLst>
      <p:ext uri="{BB962C8B-B14F-4D97-AF65-F5344CB8AC3E}">
        <p14:creationId xmlns:p14="http://schemas.microsoft.com/office/powerpoint/2010/main" val="1689605789"/>
      </p:ext>
    </p:extLst>
  </p:cSld>
  <p:clrMap bg1="lt1" tx1="dk1" bg2="lt2" tx2="dk2" accent1="accent1" accent2="accent2" accent3="accent3" accent4="accent4" accent5="accent5" accent6="accent6" hlink="hlink" folHlink="folHlink"/>
  <p:sldLayoutIdLst>
    <p:sldLayoutId id="2147483721" r:id="rId1"/>
    <p:sldLayoutId id="2147483741" r:id="rId2"/>
    <p:sldLayoutId id="2147483730" r:id="rId3"/>
    <p:sldLayoutId id="2147483731" r:id="rId4"/>
    <p:sldLayoutId id="2147483732" r:id="rId5"/>
    <p:sldLayoutId id="2147483733" r:id="rId6"/>
    <p:sldLayoutId id="2147483734" r:id="rId7"/>
  </p:sldLayoutIdLst>
  <p:hf sldNum="0" hdr="0" dt="0"/>
  <p:txStyles>
    <p:titleStyle>
      <a:lvl1pPr algn="l" defTabSz="914411" rtl="0" eaLnBrk="1" latinLnBrk="0" hangingPunct="1">
        <a:lnSpc>
          <a:spcPct val="90000"/>
        </a:lnSpc>
        <a:spcBef>
          <a:spcPct val="0"/>
        </a:spcBef>
        <a:buNone/>
        <a:defRPr sz="3600" b="1" kern="1200" cap="all" baseline="0">
          <a:solidFill>
            <a:schemeClr val="tx1"/>
          </a:solidFill>
          <a:latin typeface="Franklin Gothic Book" panose="020B0503020102020204" pitchFamily="34" charset="0"/>
          <a:ea typeface="+mj-ea"/>
          <a:cs typeface="+mj-cs"/>
        </a:defRPr>
      </a:lvl1pPr>
    </p:titleStyle>
    <p:bodyStyle>
      <a:lvl1pPr marL="228604" indent="-228604" algn="l" defTabSz="914411" rtl="0" eaLnBrk="1" latinLnBrk="0" hangingPunct="1">
        <a:lnSpc>
          <a:spcPct val="90000"/>
        </a:lnSpc>
        <a:spcBef>
          <a:spcPts val="1001"/>
        </a:spcBef>
        <a:buFont typeface="Arial" panose="020B0604020202020204" pitchFamily="34" charset="0"/>
        <a:buChar char="•"/>
        <a:defRPr sz="2800" kern="1200">
          <a:solidFill>
            <a:schemeClr val="tx1"/>
          </a:solidFill>
          <a:latin typeface="Franklin Gothic Book" panose="020B0503020102020204" pitchFamily="34" charset="0"/>
          <a:ea typeface="+mn-ea"/>
          <a:cs typeface="+mn-cs"/>
        </a:defRPr>
      </a:lvl1pPr>
      <a:lvl2pPr marL="685809" indent="-228604" algn="l" defTabSz="914411" rtl="0" eaLnBrk="1" latinLnBrk="0" hangingPunct="1">
        <a:lnSpc>
          <a:spcPct val="90000"/>
        </a:lnSpc>
        <a:spcBef>
          <a:spcPts val="500"/>
        </a:spcBef>
        <a:buFont typeface="Courier New" panose="02070309020205020404" pitchFamily="49" charset="0"/>
        <a:buChar char="­"/>
        <a:defRPr sz="2400" kern="1200">
          <a:solidFill>
            <a:schemeClr val="tx1"/>
          </a:solidFill>
          <a:latin typeface="Franklin Gothic Book" panose="020B0503020102020204" pitchFamily="34" charset="0"/>
          <a:ea typeface="+mn-ea"/>
          <a:cs typeface="+mn-cs"/>
        </a:defRPr>
      </a:lvl2pPr>
      <a:lvl3pPr marL="1143015" indent="-228604" algn="l" defTabSz="914411"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mn-cs"/>
        </a:defRPr>
      </a:lvl3pPr>
      <a:lvl4pPr marL="1600221" indent="-228604" algn="l" defTabSz="914411" rtl="0" eaLnBrk="1" latinLnBrk="0" hangingPunct="1">
        <a:lnSpc>
          <a:spcPct val="90000"/>
        </a:lnSpc>
        <a:spcBef>
          <a:spcPts val="500"/>
        </a:spcBef>
        <a:buFont typeface="Courier New" panose="02070309020205020404" pitchFamily="49" charset="0"/>
        <a:buChar char="­"/>
        <a:defRPr sz="1801" i="1" kern="1200">
          <a:solidFill>
            <a:schemeClr val="tx1"/>
          </a:solidFill>
          <a:latin typeface="Franklin Gothic Book" panose="020B0503020102020204" pitchFamily="34" charset="0"/>
          <a:ea typeface="+mn-ea"/>
          <a:cs typeface="+mn-cs"/>
        </a:defRPr>
      </a:lvl4pPr>
      <a:lvl5pPr marL="2057427" indent="-228604" algn="l" defTabSz="914411" rtl="0" eaLnBrk="1" latinLnBrk="0" hangingPunct="1">
        <a:lnSpc>
          <a:spcPct val="90000"/>
        </a:lnSpc>
        <a:spcBef>
          <a:spcPts val="500"/>
        </a:spcBef>
        <a:buFont typeface="Arial" panose="020B0604020202020204" pitchFamily="34" charset="0"/>
        <a:buChar char="•"/>
        <a:defRPr sz="1600" kern="1200">
          <a:solidFill>
            <a:schemeClr val="tx1"/>
          </a:solidFill>
          <a:latin typeface="Franklin Gothic Book" panose="020B0503020102020204" pitchFamily="34" charset="0"/>
          <a:ea typeface="+mn-ea"/>
          <a:cs typeface="+mn-cs"/>
        </a:defRPr>
      </a:lvl5pPr>
      <a:lvl6pPr marL="2514632"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38"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44"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49"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11" rtl="0" eaLnBrk="1" latinLnBrk="0" hangingPunct="1">
        <a:defRPr sz="1801" kern="1200">
          <a:solidFill>
            <a:schemeClr val="tx1"/>
          </a:solidFill>
          <a:latin typeface="+mn-lt"/>
          <a:ea typeface="+mn-ea"/>
          <a:cs typeface="+mn-cs"/>
        </a:defRPr>
      </a:lvl1pPr>
      <a:lvl2pPr marL="457206" algn="l" defTabSz="914411" rtl="0" eaLnBrk="1" latinLnBrk="0" hangingPunct="1">
        <a:defRPr sz="1801" kern="1200">
          <a:solidFill>
            <a:schemeClr val="tx1"/>
          </a:solidFill>
          <a:latin typeface="+mn-lt"/>
          <a:ea typeface="+mn-ea"/>
          <a:cs typeface="+mn-cs"/>
        </a:defRPr>
      </a:lvl2pPr>
      <a:lvl3pPr marL="914411" algn="l" defTabSz="914411" rtl="0" eaLnBrk="1" latinLnBrk="0" hangingPunct="1">
        <a:defRPr sz="1801" kern="1200">
          <a:solidFill>
            <a:schemeClr val="tx1"/>
          </a:solidFill>
          <a:latin typeface="+mn-lt"/>
          <a:ea typeface="+mn-ea"/>
          <a:cs typeface="+mn-cs"/>
        </a:defRPr>
      </a:lvl3pPr>
      <a:lvl4pPr marL="1371617" algn="l" defTabSz="914411" rtl="0" eaLnBrk="1" latinLnBrk="0" hangingPunct="1">
        <a:defRPr sz="1801" kern="1200">
          <a:solidFill>
            <a:schemeClr val="tx1"/>
          </a:solidFill>
          <a:latin typeface="+mn-lt"/>
          <a:ea typeface="+mn-ea"/>
          <a:cs typeface="+mn-cs"/>
        </a:defRPr>
      </a:lvl4pPr>
      <a:lvl5pPr marL="1828823" algn="l" defTabSz="914411" rtl="0" eaLnBrk="1" latinLnBrk="0" hangingPunct="1">
        <a:defRPr sz="1801" kern="1200">
          <a:solidFill>
            <a:schemeClr val="tx1"/>
          </a:solidFill>
          <a:latin typeface="+mn-lt"/>
          <a:ea typeface="+mn-ea"/>
          <a:cs typeface="+mn-cs"/>
        </a:defRPr>
      </a:lvl5pPr>
      <a:lvl6pPr marL="2286029" algn="l" defTabSz="914411" rtl="0" eaLnBrk="1" latinLnBrk="0" hangingPunct="1">
        <a:defRPr sz="1801" kern="1200">
          <a:solidFill>
            <a:schemeClr val="tx1"/>
          </a:solidFill>
          <a:latin typeface="+mn-lt"/>
          <a:ea typeface="+mn-ea"/>
          <a:cs typeface="+mn-cs"/>
        </a:defRPr>
      </a:lvl6pPr>
      <a:lvl7pPr marL="2743234" algn="l" defTabSz="914411" rtl="0" eaLnBrk="1" latinLnBrk="0" hangingPunct="1">
        <a:defRPr sz="1801" kern="1200">
          <a:solidFill>
            <a:schemeClr val="tx1"/>
          </a:solidFill>
          <a:latin typeface="+mn-lt"/>
          <a:ea typeface="+mn-ea"/>
          <a:cs typeface="+mn-cs"/>
        </a:defRPr>
      </a:lvl7pPr>
      <a:lvl8pPr marL="3200440" algn="l" defTabSz="914411" rtl="0" eaLnBrk="1" latinLnBrk="0" hangingPunct="1">
        <a:defRPr sz="1801" kern="1200">
          <a:solidFill>
            <a:schemeClr val="tx1"/>
          </a:solidFill>
          <a:latin typeface="+mn-lt"/>
          <a:ea typeface="+mn-ea"/>
          <a:cs typeface="+mn-cs"/>
        </a:defRPr>
      </a:lvl8pPr>
      <a:lvl9pPr marL="3657646" algn="l" defTabSz="914411" rtl="0" eaLnBrk="1" latinLnBrk="0" hangingPunct="1">
        <a:defRPr sz="1801"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6959590-9AFE-4F37-B0AC-31135BA12EC9}"/>
              </a:ext>
            </a:extLst>
          </p:cNvPr>
          <p:cNvSpPr>
            <a:spLocks noGrp="1"/>
          </p:cNvSpPr>
          <p:nvPr>
            <p:ph type="title"/>
          </p:nvPr>
        </p:nvSpPr>
        <p:spPr>
          <a:xfrm>
            <a:off x="838204"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2EBB6A2-FFB1-0560-86FF-387AC3044238}"/>
              </a:ext>
            </a:extLst>
          </p:cNvPr>
          <p:cNvSpPr>
            <a:spLocks noGrp="1"/>
          </p:cNvSpPr>
          <p:nvPr>
            <p:ph type="body" idx="1"/>
          </p:nvPr>
        </p:nvSpPr>
        <p:spPr>
          <a:xfrm>
            <a:off x="838204"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2404B36-A013-463A-72A5-F65002422656}"/>
              </a:ext>
            </a:extLst>
          </p:cNvPr>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22D199CF-8F86-C147-99F5-529A9D6E2254}"/>
              </a:ext>
            </a:extLst>
          </p:cNvPr>
          <p:cNvSpPr>
            <a:spLocks noGrp="1"/>
          </p:cNvSpPr>
          <p:nvPr>
            <p:ph type="ftr" sz="quarter" idx="3"/>
          </p:nvPr>
        </p:nvSpPr>
        <p:spPr>
          <a:xfrm>
            <a:off x="4038604"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DRAFT RESULTS - NOT FOR DISTRIBUTION OR ATTRIBUTION</a:t>
            </a:r>
          </a:p>
        </p:txBody>
      </p:sp>
      <p:sp>
        <p:nvSpPr>
          <p:cNvPr id="6" name="Slide Number Placeholder 5">
            <a:extLst>
              <a:ext uri="{FF2B5EF4-FFF2-40B4-BE49-F238E27FC236}">
                <a16:creationId xmlns:a16="http://schemas.microsoft.com/office/drawing/2014/main" id="{F6424F5D-8F4F-ECB6-DAC4-9FAB87DA1A43}"/>
              </a:ext>
            </a:extLst>
          </p:cNvPr>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EFC646-1631-41B5-8B6D-8C370B44452A}" type="slidenum">
              <a:rPr lang="en-US" smtClean="0"/>
              <a:t>‹#›</a:t>
            </a:fld>
            <a:endParaRPr lang="en-US"/>
          </a:p>
        </p:txBody>
      </p:sp>
    </p:spTree>
    <p:extLst>
      <p:ext uri="{BB962C8B-B14F-4D97-AF65-F5344CB8AC3E}">
        <p14:creationId xmlns:p14="http://schemas.microsoft.com/office/powerpoint/2010/main" val="2595362458"/>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 id="2147483753" r:id="rId11"/>
  </p:sldLayoutIdLst>
  <p:hf sldNum="0" hdr="0" dt="0"/>
  <p:txStyles>
    <p:titleStyle>
      <a:lvl1pPr algn="l" defTabSz="914411"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4" indent="-228604" algn="l" defTabSz="914411"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09" indent="-228604" algn="l" defTabSz="914411"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15" indent="-228604" algn="l" defTabSz="914411"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21"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27"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32"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38"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44"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49"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11" rtl="0" eaLnBrk="1" latinLnBrk="0" hangingPunct="1">
        <a:defRPr sz="1801" kern="1200">
          <a:solidFill>
            <a:schemeClr val="tx1"/>
          </a:solidFill>
          <a:latin typeface="+mn-lt"/>
          <a:ea typeface="+mn-ea"/>
          <a:cs typeface="+mn-cs"/>
        </a:defRPr>
      </a:lvl1pPr>
      <a:lvl2pPr marL="457206" algn="l" defTabSz="914411" rtl="0" eaLnBrk="1" latinLnBrk="0" hangingPunct="1">
        <a:defRPr sz="1801" kern="1200">
          <a:solidFill>
            <a:schemeClr val="tx1"/>
          </a:solidFill>
          <a:latin typeface="+mn-lt"/>
          <a:ea typeface="+mn-ea"/>
          <a:cs typeface="+mn-cs"/>
        </a:defRPr>
      </a:lvl2pPr>
      <a:lvl3pPr marL="914411" algn="l" defTabSz="914411" rtl="0" eaLnBrk="1" latinLnBrk="0" hangingPunct="1">
        <a:defRPr sz="1801" kern="1200">
          <a:solidFill>
            <a:schemeClr val="tx1"/>
          </a:solidFill>
          <a:latin typeface="+mn-lt"/>
          <a:ea typeface="+mn-ea"/>
          <a:cs typeface="+mn-cs"/>
        </a:defRPr>
      </a:lvl3pPr>
      <a:lvl4pPr marL="1371617" algn="l" defTabSz="914411" rtl="0" eaLnBrk="1" latinLnBrk="0" hangingPunct="1">
        <a:defRPr sz="1801" kern="1200">
          <a:solidFill>
            <a:schemeClr val="tx1"/>
          </a:solidFill>
          <a:latin typeface="+mn-lt"/>
          <a:ea typeface="+mn-ea"/>
          <a:cs typeface="+mn-cs"/>
        </a:defRPr>
      </a:lvl4pPr>
      <a:lvl5pPr marL="1828823" algn="l" defTabSz="914411" rtl="0" eaLnBrk="1" latinLnBrk="0" hangingPunct="1">
        <a:defRPr sz="1801" kern="1200">
          <a:solidFill>
            <a:schemeClr val="tx1"/>
          </a:solidFill>
          <a:latin typeface="+mn-lt"/>
          <a:ea typeface="+mn-ea"/>
          <a:cs typeface="+mn-cs"/>
        </a:defRPr>
      </a:lvl5pPr>
      <a:lvl6pPr marL="2286029" algn="l" defTabSz="914411" rtl="0" eaLnBrk="1" latinLnBrk="0" hangingPunct="1">
        <a:defRPr sz="1801" kern="1200">
          <a:solidFill>
            <a:schemeClr val="tx1"/>
          </a:solidFill>
          <a:latin typeface="+mn-lt"/>
          <a:ea typeface="+mn-ea"/>
          <a:cs typeface="+mn-cs"/>
        </a:defRPr>
      </a:lvl6pPr>
      <a:lvl7pPr marL="2743234" algn="l" defTabSz="914411" rtl="0" eaLnBrk="1" latinLnBrk="0" hangingPunct="1">
        <a:defRPr sz="1801" kern="1200">
          <a:solidFill>
            <a:schemeClr val="tx1"/>
          </a:solidFill>
          <a:latin typeface="+mn-lt"/>
          <a:ea typeface="+mn-ea"/>
          <a:cs typeface="+mn-cs"/>
        </a:defRPr>
      </a:lvl7pPr>
      <a:lvl8pPr marL="3200440" algn="l" defTabSz="914411" rtl="0" eaLnBrk="1" latinLnBrk="0" hangingPunct="1">
        <a:defRPr sz="1801" kern="1200">
          <a:solidFill>
            <a:schemeClr val="tx1"/>
          </a:solidFill>
          <a:latin typeface="+mn-lt"/>
          <a:ea typeface="+mn-ea"/>
          <a:cs typeface="+mn-cs"/>
        </a:defRPr>
      </a:lvl8pPr>
      <a:lvl9pPr marL="3657646" algn="l" defTabSz="914411" rtl="0" eaLnBrk="1" latinLnBrk="0" hangingPunct="1">
        <a:defRPr sz="1801"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CEB3F48-9EC2-246C-FC7C-7F4CDCACD6E4}"/>
              </a:ext>
            </a:extLst>
          </p:cNvPr>
          <p:cNvSpPr>
            <a:spLocks noGrp="1"/>
          </p:cNvSpPr>
          <p:nvPr>
            <p:ph type="title"/>
          </p:nvPr>
        </p:nvSpPr>
        <p:spPr>
          <a:xfrm>
            <a:off x="838204"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C1871FD-3D3E-C971-928D-393C1379A313}"/>
              </a:ext>
            </a:extLst>
          </p:cNvPr>
          <p:cNvSpPr>
            <a:spLocks noGrp="1"/>
          </p:cNvSpPr>
          <p:nvPr>
            <p:ph type="body" idx="1"/>
          </p:nvPr>
        </p:nvSpPr>
        <p:spPr>
          <a:xfrm>
            <a:off x="838204"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0AFEE39-95CC-9AAC-8B4A-D049CA35824A}"/>
              </a:ext>
            </a:extLst>
          </p:cNvPr>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A8A9F402-F018-9B4E-8706-803CDD1467C8}"/>
              </a:ext>
            </a:extLst>
          </p:cNvPr>
          <p:cNvSpPr>
            <a:spLocks noGrp="1"/>
          </p:cNvSpPr>
          <p:nvPr>
            <p:ph type="ftr" sz="quarter" idx="3"/>
          </p:nvPr>
        </p:nvSpPr>
        <p:spPr>
          <a:xfrm>
            <a:off x="4038604"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DRAFT RESULTS - NOT FOR DISTRIBUTION OR ATTRIBUTION</a:t>
            </a:r>
          </a:p>
        </p:txBody>
      </p:sp>
      <p:sp>
        <p:nvSpPr>
          <p:cNvPr id="6" name="Slide Number Placeholder 5">
            <a:extLst>
              <a:ext uri="{FF2B5EF4-FFF2-40B4-BE49-F238E27FC236}">
                <a16:creationId xmlns:a16="http://schemas.microsoft.com/office/drawing/2014/main" id="{9B7D2CD4-88C5-58BF-EFF3-BDEC9BD66641}"/>
              </a:ext>
            </a:extLst>
          </p:cNvPr>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2A4DE7-64A8-41E1-B83F-D6E44F24B9DB}" type="slidenum">
              <a:rPr lang="en-US" smtClean="0"/>
              <a:t>‹#›</a:t>
            </a:fld>
            <a:endParaRPr lang="en-US"/>
          </a:p>
        </p:txBody>
      </p:sp>
    </p:spTree>
    <p:extLst>
      <p:ext uri="{BB962C8B-B14F-4D97-AF65-F5344CB8AC3E}">
        <p14:creationId xmlns:p14="http://schemas.microsoft.com/office/powerpoint/2010/main" val="3605925631"/>
      </p:ext>
    </p:extLst>
  </p:cSld>
  <p:clrMap bg1="lt1" tx1="dk1" bg2="lt2" tx2="dk2" accent1="accent1" accent2="accent2" accent3="accent3" accent4="accent4" accent5="accent5" accent6="accent6" hlink="hlink" folHlink="folHlink"/>
  <p:sldLayoutIdLst>
    <p:sldLayoutId id="2147483755" r:id="rId1"/>
    <p:sldLayoutId id="2147483756" r:id="rId2"/>
    <p:sldLayoutId id="2147483757" r:id="rId3"/>
    <p:sldLayoutId id="2147483758" r:id="rId4"/>
    <p:sldLayoutId id="2147483759" r:id="rId5"/>
    <p:sldLayoutId id="2147483760" r:id="rId6"/>
    <p:sldLayoutId id="2147483761" r:id="rId7"/>
    <p:sldLayoutId id="2147483762" r:id="rId8"/>
    <p:sldLayoutId id="2147483763" r:id="rId9"/>
    <p:sldLayoutId id="2147483764" r:id="rId10"/>
    <p:sldLayoutId id="2147483765" r:id="rId11"/>
  </p:sldLayoutIdLst>
  <p:hf sldNum="0" hdr="0" dt="0"/>
  <p:txStyles>
    <p:titleStyle>
      <a:lvl1pPr algn="l" defTabSz="914411"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4" indent="-228604" algn="l" defTabSz="914411"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09" indent="-228604" algn="l" defTabSz="914411"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15" indent="-228604" algn="l" defTabSz="914411"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21"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27"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32"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38"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44"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49"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11" rtl="0" eaLnBrk="1" latinLnBrk="0" hangingPunct="1">
        <a:defRPr sz="1801" kern="1200">
          <a:solidFill>
            <a:schemeClr val="tx1"/>
          </a:solidFill>
          <a:latin typeface="+mn-lt"/>
          <a:ea typeface="+mn-ea"/>
          <a:cs typeface="+mn-cs"/>
        </a:defRPr>
      </a:lvl1pPr>
      <a:lvl2pPr marL="457206" algn="l" defTabSz="914411" rtl="0" eaLnBrk="1" latinLnBrk="0" hangingPunct="1">
        <a:defRPr sz="1801" kern="1200">
          <a:solidFill>
            <a:schemeClr val="tx1"/>
          </a:solidFill>
          <a:latin typeface="+mn-lt"/>
          <a:ea typeface="+mn-ea"/>
          <a:cs typeface="+mn-cs"/>
        </a:defRPr>
      </a:lvl2pPr>
      <a:lvl3pPr marL="914411" algn="l" defTabSz="914411" rtl="0" eaLnBrk="1" latinLnBrk="0" hangingPunct="1">
        <a:defRPr sz="1801" kern="1200">
          <a:solidFill>
            <a:schemeClr val="tx1"/>
          </a:solidFill>
          <a:latin typeface="+mn-lt"/>
          <a:ea typeface="+mn-ea"/>
          <a:cs typeface="+mn-cs"/>
        </a:defRPr>
      </a:lvl3pPr>
      <a:lvl4pPr marL="1371617" algn="l" defTabSz="914411" rtl="0" eaLnBrk="1" latinLnBrk="0" hangingPunct="1">
        <a:defRPr sz="1801" kern="1200">
          <a:solidFill>
            <a:schemeClr val="tx1"/>
          </a:solidFill>
          <a:latin typeface="+mn-lt"/>
          <a:ea typeface="+mn-ea"/>
          <a:cs typeface="+mn-cs"/>
        </a:defRPr>
      </a:lvl4pPr>
      <a:lvl5pPr marL="1828823" algn="l" defTabSz="914411" rtl="0" eaLnBrk="1" latinLnBrk="0" hangingPunct="1">
        <a:defRPr sz="1801" kern="1200">
          <a:solidFill>
            <a:schemeClr val="tx1"/>
          </a:solidFill>
          <a:latin typeface="+mn-lt"/>
          <a:ea typeface="+mn-ea"/>
          <a:cs typeface="+mn-cs"/>
        </a:defRPr>
      </a:lvl5pPr>
      <a:lvl6pPr marL="2286029" algn="l" defTabSz="914411" rtl="0" eaLnBrk="1" latinLnBrk="0" hangingPunct="1">
        <a:defRPr sz="1801" kern="1200">
          <a:solidFill>
            <a:schemeClr val="tx1"/>
          </a:solidFill>
          <a:latin typeface="+mn-lt"/>
          <a:ea typeface="+mn-ea"/>
          <a:cs typeface="+mn-cs"/>
        </a:defRPr>
      </a:lvl6pPr>
      <a:lvl7pPr marL="2743234" algn="l" defTabSz="914411" rtl="0" eaLnBrk="1" latinLnBrk="0" hangingPunct="1">
        <a:defRPr sz="1801" kern="1200">
          <a:solidFill>
            <a:schemeClr val="tx1"/>
          </a:solidFill>
          <a:latin typeface="+mn-lt"/>
          <a:ea typeface="+mn-ea"/>
          <a:cs typeface="+mn-cs"/>
        </a:defRPr>
      </a:lvl7pPr>
      <a:lvl8pPr marL="3200440" algn="l" defTabSz="914411" rtl="0" eaLnBrk="1" latinLnBrk="0" hangingPunct="1">
        <a:defRPr sz="1801" kern="1200">
          <a:solidFill>
            <a:schemeClr val="tx1"/>
          </a:solidFill>
          <a:latin typeface="+mn-lt"/>
          <a:ea typeface="+mn-ea"/>
          <a:cs typeface="+mn-cs"/>
        </a:defRPr>
      </a:lvl8pPr>
      <a:lvl9pPr marL="3657646" algn="l" defTabSz="914411"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hyperlink" Target="mailto:benjamin.cartwright@nv5.com" TargetMode="External"/><Relationship Id="rId2" Type="http://schemas.openxmlformats.org/officeDocument/2006/relationships/hyperlink" Target="mailto:matthew.socks@nv5.com" TargetMode="Externa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E7FB14-A2FD-47D8-B9A7-FE862BA96A2E}"/>
              </a:ext>
            </a:extLst>
          </p:cNvPr>
          <p:cNvSpPr>
            <a:spLocks noGrp="1"/>
          </p:cNvSpPr>
          <p:nvPr>
            <p:ph type="body" idx="1"/>
          </p:nvPr>
        </p:nvSpPr>
        <p:spPr>
          <a:xfrm>
            <a:off x="190938" y="5486605"/>
            <a:ext cx="6898978" cy="378724"/>
          </a:xfrm>
        </p:spPr>
        <p:txBody>
          <a:bodyPr>
            <a:normAutofit fontScale="85000" lnSpcReduction="20000"/>
          </a:bodyPr>
          <a:lstStyle/>
          <a:p>
            <a:r>
              <a:rPr lang="en-US" b="1"/>
              <a:t>September 5, 2024</a:t>
            </a:r>
          </a:p>
        </p:txBody>
      </p:sp>
      <p:sp>
        <p:nvSpPr>
          <p:cNvPr id="3" name="Text Placeholder 2">
            <a:extLst>
              <a:ext uri="{FF2B5EF4-FFF2-40B4-BE49-F238E27FC236}">
                <a16:creationId xmlns:a16="http://schemas.microsoft.com/office/drawing/2014/main" id="{CA72DEA4-DAEE-4AB0-A877-EA410DE3AE70}"/>
              </a:ext>
            </a:extLst>
          </p:cNvPr>
          <p:cNvSpPr>
            <a:spLocks noGrp="1"/>
          </p:cNvSpPr>
          <p:nvPr>
            <p:ph type="body" idx="10"/>
          </p:nvPr>
        </p:nvSpPr>
        <p:spPr>
          <a:xfrm>
            <a:off x="243946" y="4624818"/>
            <a:ext cx="9505652" cy="749540"/>
          </a:xfrm>
        </p:spPr>
        <p:txBody>
          <a:bodyPr/>
          <a:lstStyle/>
          <a:p>
            <a:r>
              <a:rPr lang="en-US" sz="2800" b="1"/>
              <a:t>Clean Heat standard potential study </a:t>
            </a:r>
          </a:p>
          <a:p>
            <a:r>
              <a:rPr lang="en-US" sz="2800" b="1"/>
              <a:t>FINAL results</a:t>
            </a:r>
          </a:p>
        </p:txBody>
      </p:sp>
    </p:spTree>
    <p:extLst>
      <p:ext uri="{BB962C8B-B14F-4D97-AF65-F5344CB8AC3E}">
        <p14:creationId xmlns:p14="http://schemas.microsoft.com/office/powerpoint/2010/main" val="29016647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normAutofit/>
          </a:bodyPr>
          <a:lstStyle/>
          <a:p>
            <a:r>
              <a:rPr lang="en-US"/>
              <a:t>Maximum achievable potential</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Total Modeled Societal NET Benefits</a:t>
            </a: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299874" y="2063262"/>
            <a:ext cx="11567161" cy="4188123"/>
          </a:xfrm>
        </p:spPr>
        <p:txBody>
          <a:bodyPr>
            <a:normAutofit/>
          </a:bodyPr>
          <a:lstStyle/>
          <a:p>
            <a:r>
              <a:rPr lang="en-US"/>
              <a:t>The </a:t>
            </a:r>
            <a:r>
              <a:rPr lang="en-US" b="1"/>
              <a:t>total societal net benefits </a:t>
            </a:r>
            <a:r>
              <a:rPr lang="en-US"/>
              <a:t>(per the VT SCT) associated with the Maximum Achievable potential are </a:t>
            </a:r>
            <a:r>
              <a:rPr lang="en-US" b="1"/>
              <a:t>$1.0B </a:t>
            </a:r>
            <a:r>
              <a:rPr lang="en-US"/>
              <a:t>(2024$).</a:t>
            </a:r>
          </a:p>
          <a:p>
            <a:pPr lvl="1"/>
            <a:r>
              <a:rPr lang="en-US"/>
              <a:t>“Net” societal benefits reflect total societal benefits less total societal costs.</a:t>
            </a:r>
          </a:p>
          <a:p>
            <a:pPr lvl="1"/>
            <a:r>
              <a:rPr lang="en-US" b="1"/>
              <a:t>Benefits</a:t>
            </a:r>
            <a:r>
              <a:rPr lang="en-US"/>
              <a:t> include avoided energy/fuel, capacity, and T&amp;D costs; additional resource savings; externalities, and non-energy benefits </a:t>
            </a:r>
          </a:p>
          <a:p>
            <a:pPr lvl="1"/>
            <a:r>
              <a:rPr lang="en-US" b="1"/>
              <a:t>Costs</a:t>
            </a:r>
            <a:r>
              <a:rPr lang="en-US"/>
              <a:t> include measure costs (less </a:t>
            </a:r>
            <a:r>
              <a:rPr lang="en-US" i="1"/>
              <a:t>deferred equipment replacement costs</a:t>
            </a:r>
            <a:r>
              <a:rPr lang="en-US"/>
              <a:t>) and increased electric and/or fuel consumption</a:t>
            </a:r>
          </a:p>
          <a:p>
            <a:pPr lvl="1"/>
            <a:endParaRPr lang="en-US"/>
          </a:p>
        </p:txBody>
      </p:sp>
    </p:spTree>
    <p:extLst>
      <p:ext uri="{BB962C8B-B14F-4D97-AF65-F5344CB8AC3E}">
        <p14:creationId xmlns:p14="http://schemas.microsoft.com/office/powerpoint/2010/main" val="54440448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normAutofit/>
          </a:bodyPr>
          <a:lstStyle/>
          <a:p>
            <a:r>
              <a:rPr lang="en-US"/>
              <a:t>Maximum achievable potential</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Societal COSTs AND Benefits</a:t>
            </a:r>
          </a:p>
        </p:txBody>
      </p:sp>
      <p:pic>
        <p:nvPicPr>
          <p:cNvPr id="12" name="Picture 11">
            <a:extLst>
              <a:ext uri="{FF2B5EF4-FFF2-40B4-BE49-F238E27FC236}">
                <a16:creationId xmlns:a16="http://schemas.microsoft.com/office/drawing/2014/main" id="{CB4851D2-F589-E29D-C589-406EC779F3B1}"/>
              </a:ext>
            </a:extLst>
          </p:cNvPr>
          <p:cNvPicPr>
            <a:picLocks noChangeAspect="1"/>
          </p:cNvPicPr>
          <p:nvPr/>
        </p:nvPicPr>
        <p:blipFill>
          <a:blip r:embed="rId3"/>
          <a:stretch>
            <a:fillRect/>
          </a:stretch>
        </p:blipFill>
        <p:spPr>
          <a:xfrm>
            <a:off x="1054254" y="1933148"/>
            <a:ext cx="10058400" cy="4453398"/>
          </a:xfrm>
          <a:prstGeom prst="rect">
            <a:avLst/>
          </a:prstGeom>
        </p:spPr>
      </p:pic>
    </p:spTree>
    <p:extLst>
      <p:ext uri="{BB962C8B-B14F-4D97-AF65-F5344CB8AC3E}">
        <p14:creationId xmlns:p14="http://schemas.microsoft.com/office/powerpoint/2010/main" val="2949754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a:xfrm>
            <a:off x="301754" y="421530"/>
            <a:ext cx="9617915" cy="791793"/>
          </a:xfrm>
        </p:spPr>
        <p:txBody>
          <a:bodyPr anchor="b">
            <a:normAutofit/>
          </a:bodyPr>
          <a:lstStyle/>
          <a:p>
            <a:r>
              <a:rPr lang="en-US"/>
              <a:t>Maximum achievable potential</a:t>
            </a:r>
            <a:endParaRPr lang="en-US">
              <a:solidFill>
                <a:srgbClr val="FF0000"/>
              </a:solidFill>
            </a:endParaRPr>
          </a:p>
        </p:txBody>
      </p:sp>
      <p:sp>
        <p:nvSpPr>
          <p:cNvPr id="12" name="Content Placeholder 3">
            <a:extLst>
              <a:ext uri="{FF2B5EF4-FFF2-40B4-BE49-F238E27FC236}">
                <a16:creationId xmlns:a16="http://schemas.microsoft.com/office/drawing/2014/main" id="{B0FBD1A5-95B0-2C8E-81E3-F9A523AE0B49}"/>
              </a:ext>
            </a:extLst>
          </p:cNvPr>
          <p:cNvSpPr>
            <a:spLocks noGrp="1"/>
          </p:cNvSpPr>
          <p:nvPr>
            <p:ph sz="half" idx="14"/>
          </p:nvPr>
        </p:nvSpPr>
        <p:spPr>
          <a:xfrm>
            <a:off x="8495322" y="1914769"/>
            <a:ext cx="3396799" cy="4236946"/>
          </a:xfrm>
        </p:spPr>
        <p:txBody>
          <a:bodyPr>
            <a:normAutofit/>
          </a:bodyPr>
          <a:lstStyle/>
          <a:p>
            <a:r>
              <a:rPr lang="en-US" sz="1800" dirty="0"/>
              <a:t>Due to lower barriers biofuels/renewable fuels represent the majority of the potential in early years.</a:t>
            </a:r>
          </a:p>
          <a:p>
            <a:r>
              <a:rPr lang="en-US" sz="1800" dirty="0"/>
              <a:t>As fuel switching and energy efficiency measures increase in adoption, clean fuels potential is partially displaced.</a:t>
            </a:r>
          </a:p>
          <a:p>
            <a:r>
              <a:rPr lang="en-US" sz="1800" dirty="0"/>
              <a:t>By 2049, fuel switching measures represent 71% of the cumulative emissions reduction potential.</a:t>
            </a:r>
          </a:p>
        </p:txBody>
      </p:sp>
      <p:sp>
        <p:nvSpPr>
          <p:cNvPr id="7" name="TextBox 6">
            <a:extLst>
              <a:ext uri="{FF2B5EF4-FFF2-40B4-BE49-F238E27FC236}">
                <a16:creationId xmlns:a16="http://schemas.microsoft.com/office/drawing/2014/main" id="{DBEAAEE8-0A4C-8E9C-A7F8-1BCCFD430F1E}"/>
              </a:ext>
            </a:extLst>
          </p:cNvPr>
          <p:cNvSpPr txBox="1"/>
          <p:nvPr/>
        </p:nvSpPr>
        <p:spPr>
          <a:xfrm>
            <a:off x="457200" y="1583160"/>
            <a:ext cx="7851810" cy="646331"/>
          </a:xfrm>
          <a:prstGeom prst="rect">
            <a:avLst/>
          </a:prstGeom>
          <a:noFill/>
        </p:spPr>
        <p:txBody>
          <a:bodyPr wrap="square" rtlCol="0">
            <a:spAutoFit/>
          </a:bodyPr>
          <a:lstStyle/>
          <a:p>
            <a:r>
              <a:rPr lang="en-US" i="1">
                <a:solidFill>
                  <a:schemeClr val="tx2"/>
                </a:solidFill>
              </a:rPr>
              <a:t>Maximum Achievable Cumulative Annual GWSA Emissions Reduction by Measure Type</a:t>
            </a:r>
          </a:p>
        </p:txBody>
      </p:sp>
      <p:pic>
        <p:nvPicPr>
          <p:cNvPr id="3" name="Picture 2">
            <a:extLst>
              <a:ext uri="{FF2B5EF4-FFF2-40B4-BE49-F238E27FC236}">
                <a16:creationId xmlns:a16="http://schemas.microsoft.com/office/drawing/2014/main" id="{21DD5322-E959-4383-CB56-29E99B3BE57F}"/>
              </a:ext>
            </a:extLst>
          </p:cNvPr>
          <p:cNvPicPr>
            <a:picLocks noChangeAspect="1"/>
          </p:cNvPicPr>
          <p:nvPr/>
        </p:nvPicPr>
        <p:blipFill>
          <a:blip r:embed="rId3"/>
          <a:stretch>
            <a:fillRect/>
          </a:stretch>
        </p:blipFill>
        <p:spPr>
          <a:xfrm>
            <a:off x="274320" y="1920240"/>
            <a:ext cx="8229600" cy="4235823"/>
          </a:xfrm>
          <a:prstGeom prst="rect">
            <a:avLst/>
          </a:prstGeom>
        </p:spPr>
      </p:pic>
    </p:spTree>
    <p:extLst>
      <p:ext uri="{BB962C8B-B14F-4D97-AF65-F5344CB8AC3E}">
        <p14:creationId xmlns:p14="http://schemas.microsoft.com/office/powerpoint/2010/main" val="3546841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a:xfrm>
            <a:off x="301754" y="421530"/>
            <a:ext cx="9617915" cy="791793"/>
          </a:xfrm>
        </p:spPr>
        <p:txBody>
          <a:bodyPr anchor="b">
            <a:normAutofit/>
          </a:bodyPr>
          <a:lstStyle/>
          <a:p>
            <a:r>
              <a:rPr lang="en-US"/>
              <a:t>ACT 18 OPTIMIZED potential</a:t>
            </a:r>
            <a:endParaRPr lang="en-US">
              <a:solidFill>
                <a:srgbClr val="FF0000"/>
              </a:solidFill>
            </a:endParaRPr>
          </a:p>
        </p:txBody>
      </p:sp>
      <p:sp>
        <p:nvSpPr>
          <p:cNvPr id="12" name="Content Placeholder 3">
            <a:extLst>
              <a:ext uri="{FF2B5EF4-FFF2-40B4-BE49-F238E27FC236}">
                <a16:creationId xmlns:a16="http://schemas.microsoft.com/office/drawing/2014/main" id="{B0FBD1A5-95B0-2C8E-81E3-F9A523AE0B49}"/>
              </a:ext>
            </a:extLst>
          </p:cNvPr>
          <p:cNvSpPr>
            <a:spLocks noGrp="1"/>
          </p:cNvSpPr>
          <p:nvPr>
            <p:ph sz="half" idx="14"/>
          </p:nvPr>
        </p:nvSpPr>
        <p:spPr>
          <a:xfrm>
            <a:off x="8495322" y="1914769"/>
            <a:ext cx="3396799" cy="4236946"/>
          </a:xfrm>
        </p:spPr>
        <p:txBody>
          <a:bodyPr>
            <a:normAutofit lnSpcReduction="10000"/>
          </a:bodyPr>
          <a:lstStyle/>
          <a:p>
            <a:r>
              <a:rPr lang="en-US" sz="1800"/>
              <a:t>Act 18 Optimized scenario achieves a reduction in net RCI emissions relative to a 1990 baseline of </a:t>
            </a:r>
            <a:r>
              <a:rPr lang="en-US" sz="1800" b="1"/>
              <a:t>0.7MMT CO2e in</a:t>
            </a:r>
            <a:r>
              <a:rPr lang="en-US" sz="1800"/>
              <a:t> </a:t>
            </a:r>
            <a:r>
              <a:rPr lang="en-US" sz="1800" b="1"/>
              <a:t>2029</a:t>
            </a:r>
            <a:r>
              <a:rPr lang="en-US" sz="1800"/>
              <a:t> and </a:t>
            </a:r>
            <a:r>
              <a:rPr lang="en-US" sz="1800" b="1"/>
              <a:t>1.7MMT in 2049</a:t>
            </a:r>
            <a:r>
              <a:rPr lang="en-US" sz="1800"/>
              <a:t>.</a:t>
            </a:r>
          </a:p>
          <a:p>
            <a:r>
              <a:rPr lang="en-US" sz="1800"/>
              <a:t>“Net RCI Emissions” denotes the inclusion of increased Electricity Consumption sector emissions but impacts minimal due to slow ramp of fuel switching measure adoption and plummeting electric emissions rates.</a:t>
            </a:r>
          </a:p>
          <a:p>
            <a:r>
              <a:rPr lang="en-US" sz="1800"/>
              <a:t>Increased emissions from 1990 to 2023 slightly undercut achievement toward 2030 GWSA target.</a:t>
            </a:r>
          </a:p>
        </p:txBody>
      </p:sp>
      <p:pic>
        <p:nvPicPr>
          <p:cNvPr id="6" name="Picture 5">
            <a:extLst>
              <a:ext uri="{FF2B5EF4-FFF2-40B4-BE49-F238E27FC236}">
                <a16:creationId xmlns:a16="http://schemas.microsoft.com/office/drawing/2014/main" id="{7723D53A-14FD-103B-D6E0-4131DAC5753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 y="1920240"/>
            <a:ext cx="8229600" cy="4243795"/>
          </a:xfrm>
          <a:prstGeom prst="rect">
            <a:avLst/>
          </a:prstGeom>
          <a:noFill/>
        </p:spPr>
      </p:pic>
      <p:sp>
        <p:nvSpPr>
          <p:cNvPr id="8" name="TextBox 7">
            <a:extLst>
              <a:ext uri="{FF2B5EF4-FFF2-40B4-BE49-F238E27FC236}">
                <a16:creationId xmlns:a16="http://schemas.microsoft.com/office/drawing/2014/main" id="{39AB9BFA-9FBF-77D3-845D-DEC611ACF342}"/>
              </a:ext>
            </a:extLst>
          </p:cNvPr>
          <p:cNvSpPr txBox="1"/>
          <p:nvPr/>
        </p:nvSpPr>
        <p:spPr>
          <a:xfrm>
            <a:off x="457200" y="1583160"/>
            <a:ext cx="7612325" cy="369332"/>
          </a:xfrm>
          <a:prstGeom prst="rect">
            <a:avLst/>
          </a:prstGeom>
          <a:noFill/>
        </p:spPr>
        <p:txBody>
          <a:bodyPr wrap="square" rtlCol="0">
            <a:spAutoFit/>
          </a:bodyPr>
          <a:lstStyle/>
          <a:p>
            <a:r>
              <a:rPr lang="en-US" i="1">
                <a:solidFill>
                  <a:schemeClr val="tx2"/>
                </a:solidFill>
              </a:rPr>
              <a:t>Act 18 Optimized Net RCI Emissions and GWSA Targets</a:t>
            </a:r>
          </a:p>
        </p:txBody>
      </p:sp>
    </p:spTree>
    <p:extLst>
      <p:ext uri="{BB962C8B-B14F-4D97-AF65-F5344CB8AC3E}">
        <p14:creationId xmlns:p14="http://schemas.microsoft.com/office/powerpoint/2010/main" val="29493224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normAutofit/>
          </a:bodyPr>
          <a:lstStyle/>
          <a:p>
            <a:r>
              <a:rPr lang="en-US"/>
              <a:t>ACT 18 Optimized potential</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Total Modeled Societal NET Benefits</a:t>
            </a: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299874" y="2063262"/>
            <a:ext cx="11567161" cy="4188123"/>
          </a:xfrm>
        </p:spPr>
        <p:txBody>
          <a:bodyPr>
            <a:normAutofit/>
          </a:bodyPr>
          <a:lstStyle/>
          <a:p>
            <a:r>
              <a:rPr lang="en-US"/>
              <a:t>The </a:t>
            </a:r>
            <a:r>
              <a:rPr lang="en-US" b="1"/>
              <a:t>total societal net benefits </a:t>
            </a:r>
            <a:r>
              <a:rPr lang="en-US"/>
              <a:t>(per the VT SCT) associated with the Act 18 Optimized potential are </a:t>
            </a:r>
            <a:r>
              <a:rPr lang="en-US" b="1"/>
              <a:t>$3.0B </a:t>
            </a:r>
            <a:r>
              <a:rPr lang="en-US"/>
              <a:t>(2024$).</a:t>
            </a:r>
          </a:p>
          <a:p>
            <a:pPr lvl="1"/>
            <a:r>
              <a:rPr lang="en-US"/>
              <a:t>“Net” societal benefits reflect total societal benefits less total societal costs.</a:t>
            </a:r>
          </a:p>
          <a:p>
            <a:pPr lvl="1"/>
            <a:r>
              <a:rPr lang="en-US" b="1"/>
              <a:t>Benefits </a:t>
            </a:r>
            <a:r>
              <a:rPr lang="en-US"/>
              <a:t>include avoided energy/fuel, capacity, and T&amp;D costs; additional resource savings; externalities, and non-energy benefits </a:t>
            </a:r>
          </a:p>
          <a:p>
            <a:pPr lvl="1"/>
            <a:r>
              <a:rPr lang="en-US" b="1"/>
              <a:t>Costs</a:t>
            </a:r>
            <a:r>
              <a:rPr lang="en-US"/>
              <a:t> include measure costs (less </a:t>
            </a:r>
            <a:r>
              <a:rPr lang="en-US" i="1"/>
              <a:t>deferred equipment replacement costs</a:t>
            </a:r>
            <a:r>
              <a:rPr lang="en-US"/>
              <a:t>) and increased electric and/or fuel consumption</a:t>
            </a:r>
          </a:p>
          <a:p>
            <a:pPr lvl="1"/>
            <a:endParaRPr lang="en-US"/>
          </a:p>
        </p:txBody>
      </p:sp>
    </p:spTree>
    <p:extLst>
      <p:ext uri="{BB962C8B-B14F-4D97-AF65-F5344CB8AC3E}">
        <p14:creationId xmlns:p14="http://schemas.microsoft.com/office/powerpoint/2010/main" val="1059038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normAutofit/>
          </a:bodyPr>
          <a:lstStyle/>
          <a:p>
            <a:r>
              <a:rPr lang="en-US"/>
              <a:t>ACT 18 Optimized potential</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Societal Costs and Benefits</a:t>
            </a:r>
          </a:p>
        </p:txBody>
      </p:sp>
      <p:pic>
        <p:nvPicPr>
          <p:cNvPr id="8" name="Picture 7">
            <a:extLst>
              <a:ext uri="{FF2B5EF4-FFF2-40B4-BE49-F238E27FC236}">
                <a16:creationId xmlns:a16="http://schemas.microsoft.com/office/drawing/2014/main" id="{DCE5D874-9C06-8246-5FD9-C1C6B25E2197}"/>
              </a:ext>
            </a:extLst>
          </p:cNvPr>
          <p:cNvPicPr>
            <a:picLocks noChangeAspect="1"/>
          </p:cNvPicPr>
          <p:nvPr/>
        </p:nvPicPr>
        <p:blipFill>
          <a:blip r:embed="rId3"/>
          <a:stretch>
            <a:fillRect/>
          </a:stretch>
        </p:blipFill>
        <p:spPr>
          <a:xfrm>
            <a:off x="1051560" y="1929384"/>
            <a:ext cx="10058400" cy="4448137"/>
          </a:xfrm>
          <a:prstGeom prst="rect">
            <a:avLst/>
          </a:prstGeom>
        </p:spPr>
      </p:pic>
    </p:spTree>
    <p:extLst>
      <p:ext uri="{BB962C8B-B14F-4D97-AF65-F5344CB8AC3E}">
        <p14:creationId xmlns:p14="http://schemas.microsoft.com/office/powerpoint/2010/main" val="18143255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normAutofit/>
          </a:bodyPr>
          <a:lstStyle/>
          <a:p>
            <a:r>
              <a:rPr lang="en-US"/>
              <a:t>ACT 18 Optimized potential</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Societal Costs and Benefits</a:t>
            </a:r>
          </a:p>
        </p:txBody>
      </p:sp>
      <p:pic>
        <p:nvPicPr>
          <p:cNvPr id="4" name="Picture 3">
            <a:extLst>
              <a:ext uri="{FF2B5EF4-FFF2-40B4-BE49-F238E27FC236}">
                <a16:creationId xmlns:a16="http://schemas.microsoft.com/office/drawing/2014/main" id="{7D3263AF-14B4-AD8A-A4C7-AF197DF00F25}"/>
              </a:ext>
            </a:extLst>
          </p:cNvPr>
          <p:cNvPicPr>
            <a:picLocks noChangeAspect="1"/>
          </p:cNvPicPr>
          <p:nvPr/>
        </p:nvPicPr>
        <p:blipFill>
          <a:blip r:embed="rId3"/>
          <a:stretch>
            <a:fillRect/>
          </a:stretch>
        </p:blipFill>
        <p:spPr>
          <a:xfrm>
            <a:off x="877947" y="1914769"/>
            <a:ext cx="7512776" cy="4590689"/>
          </a:xfrm>
          <a:prstGeom prst="rect">
            <a:avLst/>
          </a:prstGeom>
        </p:spPr>
      </p:pic>
      <p:sp>
        <p:nvSpPr>
          <p:cNvPr id="5" name="Content Placeholder 3">
            <a:extLst>
              <a:ext uri="{FF2B5EF4-FFF2-40B4-BE49-F238E27FC236}">
                <a16:creationId xmlns:a16="http://schemas.microsoft.com/office/drawing/2014/main" id="{C6CE0477-FDFA-6E89-8CA3-4D6A10928115}"/>
              </a:ext>
            </a:extLst>
          </p:cNvPr>
          <p:cNvSpPr txBox="1">
            <a:spLocks/>
          </p:cNvSpPr>
          <p:nvPr/>
        </p:nvSpPr>
        <p:spPr>
          <a:xfrm>
            <a:off x="8495322" y="1914769"/>
            <a:ext cx="3396799" cy="4236946"/>
          </a:xfrm>
          <a:prstGeom prst="rect">
            <a:avLst/>
          </a:prstGeom>
        </p:spPr>
        <p:txBody>
          <a:bodyPr>
            <a:normAutofit lnSpcReduction="10000"/>
          </a:bodyPr>
          <a:lstStyle>
            <a:lvl1pPr marL="228604" indent="-228604" algn="l" defTabSz="914411" rtl="0" eaLnBrk="1" latinLnBrk="0" hangingPunct="1">
              <a:lnSpc>
                <a:spcPct val="90000"/>
              </a:lnSpc>
              <a:spcBef>
                <a:spcPts val="1001"/>
              </a:spcBef>
              <a:buFont typeface="Arial" panose="020B0604020202020204" pitchFamily="34" charset="0"/>
              <a:buChar char="•"/>
              <a:defRPr sz="2800" kern="1200">
                <a:solidFill>
                  <a:schemeClr val="tx1"/>
                </a:solidFill>
                <a:latin typeface="Franklin Gothic Book" panose="020B0503020102020204" pitchFamily="34" charset="0"/>
                <a:ea typeface="+mn-ea"/>
                <a:cs typeface="+mn-cs"/>
              </a:defRPr>
            </a:lvl1pPr>
            <a:lvl2pPr marL="685809" indent="-228604" algn="l" defTabSz="914411" rtl="0" eaLnBrk="1" latinLnBrk="0" hangingPunct="1">
              <a:lnSpc>
                <a:spcPct val="90000"/>
              </a:lnSpc>
              <a:spcBef>
                <a:spcPts val="500"/>
              </a:spcBef>
              <a:buFont typeface="Courier New" panose="02070309020205020404" pitchFamily="49" charset="0"/>
              <a:buChar char="­"/>
              <a:defRPr sz="2400" kern="1200">
                <a:solidFill>
                  <a:schemeClr val="tx1"/>
                </a:solidFill>
                <a:latin typeface="Franklin Gothic Book" panose="020B0503020102020204" pitchFamily="34" charset="0"/>
                <a:ea typeface="+mn-ea"/>
                <a:cs typeface="+mn-cs"/>
              </a:defRPr>
            </a:lvl2pPr>
            <a:lvl3pPr marL="1143015" indent="-228604" algn="l" defTabSz="914411" rtl="0" eaLnBrk="1" latinLnBrk="0" hangingPunct="1">
              <a:lnSpc>
                <a:spcPct val="90000"/>
              </a:lnSpc>
              <a:spcBef>
                <a:spcPts val="500"/>
              </a:spcBef>
              <a:buFont typeface="Arial" panose="020B0604020202020204" pitchFamily="34" charset="0"/>
              <a:buChar char="•"/>
              <a:defRPr sz="2000" kern="1200">
                <a:solidFill>
                  <a:schemeClr val="tx1"/>
                </a:solidFill>
                <a:latin typeface="Franklin Gothic Book" panose="020B0503020102020204" pitchFamily="34" charset="0"/>
                <a:ea typeface="+mn-ea"/>
                <a:cs typeface="+mn-cs"/>
              </a:defRPr>
            </a:lvl3pPr>
            <a:lvl4pPr marL="1600221" indent="-228604" algn="l" defTabSz="914411" rtl="0" eaLnBrk="1" latinLnBrk="0" hangingPunct="1">
              <a:lnSpc>
                <a:spcPct val="90000"/>
              </a:lnSpc>
              <a:spcBef>
                <a:spcPts val="500"/>
              </a:spcBef>
              <a:buFont typeface="Courier New" panose="02070309020205020404" pitchFamily="49" charset="0"/>
              <a:buChar char="­"/>
              <a:defRPr sz="1801" i="1" kern="1200">
                <a:solidFill>
                  <a:schemeClr val="tx1"/>
                </a:solidFill>
                <a:latin typeface="Franklin Gothic Book" panose="020B0503020102020204" pitchFamily="34" charset="0"/>
                <a:ea typeface="+mn-ea"/>
                <a:cs typeface="+mn-cs"/>
              </a:defRPr>
            </a:lvl4pPr>
            <a:lvl5pPr marL="2057427" indent="-228604" algn="l" defTabSz="914411" rtl="0" eaLnBrk="1" latinLnBrk="0" hangingPunct="1">
              <a:lnSpc>
                <a:spcPct val="90000"/>
              </a:lnSpc>
              <a:spcBef>
                <a:spcPts val="500"/>
              </a:spcBef>
              <a:buFont typeface="Arial" panose="020B0604020202020204" pitchFamily="34" charset="0"/>
              <a:buChar char="•"/>
              <a:defRPr sz="1600" kern="1200">
                <a:solidFill>
                  <a:schemeClr val="tx1"/>
                </a:solidFill>
                <a:latin typeface="Franklin Gothic Book" panose="020B0503020102020204" pitchFamily="34" charset="0"/>
                <a:ea typeface="+mn-ea"/>
                <a:cs typeface="+mn-cs"/>
              </a:defRPr>
            </a:lvl5pPr>
            <a:lvl6pPr marL="2514632"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38"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44"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49" indent="-228604" algn="l" defTabSz="914411"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en-US" sz="1800" dirty="0"/>
              <a:t>The majority of the net benefits are generated by avoided social economic and environmental damages and avoided fuel oil and propane consumption. </a:t>
            </a:r>
          </a:p>
          <a:p>
            <a:r>
              <a:rPr lang="en-US" sz="1800" dirty="0"/>
              <a:t>The majority of the costs are due to incremental measure costs and increased biofuels and renewable fuels consumption. </a:t>
            </a:r>
          </a:p>
          <a:p>
            <a:r>
              <a:rPr lang="en-US" sz="1800" dirty="0"/>
              <a:t>Note certain SCT cost categories that contribute to both costs and benefits have been combined into “net” column elements.</a:t>
            </a:r>
          </a:p>
        </p:txBody>
      </p:sp>
    </p:spTree>
    <p:extLst>
      <p:ext uri="{BB962C8B-B14F-4D97-AF65-F5344CB8AC3E}">
        <p14:creationId xmlns:p14="http://schemas.microsoft.com/office/powerpoint/2010/main" val="11006449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a:xfrm>
            <a:off x="301754" y="421530"/>
            <a:ext cx="9617915" cy="791793"/>
          </a:xfrm>
        </p:spPr>
        <p:txBody>
          <a:bodyPr anchor="b">
            <a:normAutofit/>
          </a:bodyPr>
          <a:lstStyle/>
          <a:p>
            <a:r>
              <a:rPr lang="en-US"/>
              <a:t>ACT 18 OPTIMIZED potential</a:t>
            </a:r>
            <a:endParaRPr lang="en-US">
              <a:solidFill>
                <a:srgbClr val="FF0000"/>
              </a:solidFill>
            </a:endParaRPr>
          </a:p>
        </p:txBody>
      </p:sp>
      <p:sp>
        <p:nvSpPr>
          <p:cNvPr id="12" name="Content Placeholder 3">
            <a:extLst>
              <a:ext uri="{FF2B5EF4-FFF2-40B4-BE49-F238E27FC236}">
                <a16:creationId xmlns:a16="http://schemas.microsoft.com/office/drawing/2014/main" id="{B0FBD1A5-95B0-2C8E-81E3-F9A523AE0B49}"/>
              </a:ext>
            </a:extLst>
          </p:cNvPr>
          <p:cNvSpPr>
            <a:spLocks noGrp="1"/>
          </p:cNvSpPr>
          <p:nvPr>
            <p:ph sz="half" idx="14"/>
          </p:nvPr>
        </p:nvSpPr>
        <p:spPr>
          <a:xfrm>
            <a:off x="8495322" y="1914769"/>
            <a:ext cx="3396799" cy="4236946"/>
          </a:xfrm>
        </p:spPr>
        <p:txBody>
          <a:bodyPr>
            <a:normAutofit/>
          </a:bodyPr>
          <a:lstStyle/>
          <a:p>
            <a:r>
              <a:rPr lang="en-US" sz="1800"/>
              <a:t>Figure presents </a:t>
            </a:r>
            <a:r>
              <a:rPr lang="en-US" sz="1800" u="sng"/>
              <a:t>program incentive spending only as </a:t>
            </a:r>
            <a:r>
              <a:rPr lang="en-US" sz="1800"/>
              <a:t>optimized to achieve GWSA targets.</a:t>
            </a:r>
          </a:p>
          <a:p>
            <a:r>
              <a:rPr lang="en-US" sz="1800"/>
              <a:t>Incentive spending relatively flat over analysis period due to calibration to interpolated annual GWSA targets.</a:t>
            </a:r>
          </a:p>
          <a:p>
            <a:r>
              <a:rPr lang="en-US" sz="1800"/>
              <a:t>Important to note that spending on CF yields one year of emissions reductions whereas spending on EE/FS measures can yield 15-20 years of reductions.</a:t>
            </a:r>
          </a:p>
        </p:txBody>
      </p:sp>
      <p:pic>
        <p:nvPicPr>
          <p:cNvPr id="7" name="Picture 6">
            <a:extLst>
              <a:ext uri="{FF2B5EF4-FFF2-40B4-BE49-F238E27FC236}">
                <a16:creationId xmlns:a16="http://schemas.microsoft.com/office/drawing/2014/main" id="{B7B7C879-D283-BCBC-A030-C5A028ACA71A}"/>
              </a:ext>
            </a:extLst>
          </p:cNvPr>
          <p:cNvPicPr>
            <a:picLocks noChangeAspect="1"/>
          </p:cNvPicPr>
          <p:nvPr/>
        </p:nvPicPr>
        <p:blipFill>
          <a:blip r:embed="rId3"/>
          <a:stretch>
            <a:fillRect/>
          </a:stretch>
        </p:blipFill>
        <p:spPr>
          <a:xfrm>
            <a:off x="274320" y="1920240"/>
            <a:ext cx="8229600" cy="4235823"/>
          </a:xfrm>
          <a:prstGeom prst="rect">
            <a:avLst/>
          </a:prstGeom>
        </p:spPr>
      </p:pic>
      <p:sp>
        <p:nvSpPr>
          <p:cNvPr id="8" name="TextBox 7">
            <a:extLst>
              <a:ext uri="{FF2B5EF4-FFF2-40B4-BE49-F238E27FC236}">
                <a16:creationId xmlns:a16="http://schemas.microsoft.com/office/drawing/2014/main" id="{4122D12F-79B5-5501-E6C3-E8E189AF72D4}"/>
              </a:ext>
            </a:extLst>
          </p:cNvPr>
          <p:cNvSpPr txBox="1"/>
          <p:nvPr/>
        </p:nvSpPr>
        <p:spPr>
          <a:xfrm>
            <a:off x="457200" y="1583160"/>
            <a:ext cx="7612325" cy="369332"/>
          </a:xfrm>
          <a:prstGeom prst="rect">
            <a:avLst/>
          </a:prstGeom>
          <a:noFill/>
        </p:spPr>
        <p:txBody>
          <a:bodyPr wrap="square" rtlCol="0">
            <a:spAutoFit/>
          </a:bodyPr>
          <a:lstStyle/>
          <a:p>
            <a:r>
              <a:rPr lang="en-US" i="1">
                <a:solidFill>
                  <a:schemeClr val="tx2"/>
                </a:solidFill>
              </a:rPr>
              <a:t>Act 18 Optimized Incremental Annual Incentives by Measure Type</a:t>
            </a:r>
          </a:p>
        </p:txBody>
      </p:sp>
    </p:spTree>
    <p:extLst>
      <p:ext uri="{BB962C8B-B14F-4D97-AF65-F5344CB8AC3E}">
        <p14:creationId xmlns:p14="http://schemas.microsoft.com/office/powerpoint/2010/main" val="382632040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a:xfrm>
            <a:off x="301754" y="421530"/>
            <a:ext cx="9617915" cy="791793"/>
          </a:xfrm>
        </p:spPr>
        <p:txBody>
          <a:bodyPr anchor="b">
            <a:normAutofit/>
          </a:bodyPr>
          <a:lstStyle/>
          <a:p>
            <a:r>
              <a:rPr lang="en-US"/>
              <a:t>ACT 18 OPTIMIZED potential</a:t>
            </a:r>
            <a:endParaRPr lang="en-US">
              <a:solidFill>
                <a:srgbClr val="FF0000"/>
              </a:solidFill>
            </a:endParaRPr>
          </a:p>
        </p:txBody>
      </p:sp>
      <p:sp>
        <p:nvSpPr>
          <p:cNvPr id="12" name="Content Placeholder 3">
            <a:extLst>
              <a:ext uri="{FF2B5EF4-FFF2-40B4-BE49-F238E27FC236}">
                <a16:creationId xmlns:a16="http://schemas.microsoft.com/office/drawing/2014/main" id="{B0FBD1A5-95B0-2C8E-81E3-F9A523AE0B49}"/>
              </a:ext>
            </a:extLst>
          </p:cNvPr>
          <p:cNvSpPr>
            <a:spLocks noGrp="1"/>
          </p:cNvSpPr>
          <p:nvPr>
            <p:ph sz="half" idx="14"/>
          </p:nvPr>
        </p:nvSpPr>
        <p:spPr>
          <a:xfrm>
            <a:off x="8495322" y="1914769"/>
            <a:ext cx="3396799" cy="4236946"/>
          </a:xfrm>
        </p:spPr>
        <p:txBody>
          <a:bodyPr>
            <a:normAutofit/>
          </a:bodyPr>
          <a:lstStyle/>
          <a:p>
            <a:r>
              <a:rPr lang="en-US" sz="1800"/>
              <a:t>Relative to the Maximum Achievable scenario, Act 18 Optimized potential increases gradually to match interpolated GWSA targets.</a:t>
            </a:r>
          </a:p>
          <a:p>
            <a:r>
              <a:rPr lang="en-US" sz="1800"/>
              <a:t>Biofuels/renewable fuels represent the majority of the cumulative emissions reduction potential through 2035, then overtaken by fuel switching measures.</a:t>
            </a:r>
          </a:p>
          <a:p>
            <a:endParaRPr lang="en-US" sz="1800"/>
          </a:p>
        </p:txBody>
      </p:sp>
      <p:pic>
        <p:nvPicPr>
          <p:cNvPr id="6" name="Picture 5">
            <a:extLst>
              <a:ext uri="{FF2B5EF4-FFF2-40B4-BE49-F238E27FC236}">
                <a16:creationId xmlns:a16="http://schemas.microsoft.com/office/drawing/2014/main" id="{87A42E34-F847-DB51-AE15-F39F4CA60D6E}"/>
              </a:ext>
            </a:extLst>
          </p:cNvPr>
          <p:cNvPicPr>
            <a:picLocks noChangeAspect="1"/>
          </p:cNvPicPr>
          <p:nvPr/>
        </p:nvPicPr>
        <p:blipFill>
          <a:blip r:embed="rId3"/>
          <a:stretch>
            <a:fillRect/>
          </a:stretch>
        </p:blipFill>
        <p:spPr>
          <a:xfrm>
            <a:off x="274320" y="1920240"/>
            <a:ext cx="8230313" cy="4237087"/>
          </a:xfrm>
          <a:prstGeom prst="rect">
            <a:avLst/>
          </a:prstGeom>
        </p:spPr>
      </p:pic>
      <p:sp>
        <p:nvSpPr>
          <p:cNvPr id="7" name="TextBox 6">
            <a:extLst>
              <a:ext uri="{FF2B5EF4-FFF2-40B4-BE49-F238E27FC236}">
                <a16:creationId xmlns:a16="http://schemas.microsoft.com/office/drawing/2014/main" id="{DBEAAEE8-0A4C-8E9C-A7F8-1BCCFD430F1E}"/>
              </a:ext>
            </a:extLst>
          </p:cNvPr>
          <p:cNvSpPr txBox="1"/>
          <p:nvPr/>
        </p:nvSpPr>
        <p:spPr>
          <a:xfrm>
            <a:off x="457200" y="1583160"/>
            <a:ext cx="7851810" cy="369332"/>
          </a:xfrm>
          <a:prstGeom prst="rect">
            <a:avLst/>
          </a:prstGeom>
          <a:noFill/>
        </p:spPr>
        <p:txBody>
          <a:bodyPr wrap="square" rtlCol="0">
            <a:spAutoFit/>
          </a:bodyPr>
          <a:lstStyle/>
          <a:p>
            <a:r>
              <a:rPr lang="en-US" i="1">
                <a:solidFill>
                  <a:schemeClr val="tx2"/>
                </a:solidFill>
              </a:rPr>
              <a:t>Act 18 Optimized Cumulative Annual GWSA Emissions Reduction by Measure Type</a:t>
            </a:r>
          </a:p>
        </p:txBody>
      </p:sp>
    </p:spTree>
    <p:extLst>
      <p:ext uri="{BB962C8B-B14F-4D97-AF65-F5344CB8AC3E}">
        <p14:creationId xmlns:p14="http://schemas.microsoft.com/office/powerpoint/2010/main" val="41886679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a:xfrm>
            <a:off x="301754" y="421530"/>
            <a:ext cx="9617915" cy="791793"/>
          </a:xfrm>
        </p:spPr>
        <p:txBody>
          <a:bodyPr anchor="b">
            <a:normAutofit/>
          </a:bodyPr>
          <a:lstStyle/>
          <a:p>
            <a:r>
              <a:rPr lang="en-US"/>
              <a:t>ACT 18 OPTIMIZED potential</a:t>
            </a:r>
            <a:endParaRPr lang="en-US">
              <a:solidFill>
                <a:srgbClr val="FF0000"/>
              </a:solidFill>
            </a:endParaRPr>
          </a:p>
        </p:txBody>
      </p:sp>
      <p:sp>
        <p:nvSpPr>
          <p:cNvPr id="12" name="Content Placeholder 3">
            <a:extLst>
              <a:ext uri="{FF2B5EF4-FFF2-40B4-BE49-F238E27FC236}">
                <a16:creationId xmlns:a16="http://schemas.microsoft.com/office/drawing/2014/main" id="{B0FBD1A5-95B0-2C8E-81E3-F9A523AE0B49}"/>
              </a:ext>
            </a:extLst>
          </p:cNvPr>
          <p:cNvSpPr>
            <a:spLocks noGrp="1"/>
          </p:cNvSpPr>
          <p:nvPr>
            <p:ph sz="half" idx="14"/>
          </p:nvPr>
        </p:nvSpPr>
        <p:spPr>
          <a:xfrm>
            <a:off x="8495322" y="1914769"/>
            <a:ext cx="3396799" cy="4236946"/>
          </a:xfrm>
        </p:spPr>
        <p:txBody>
          <a:bodyPr>
            <a:normAutofit/>
          </a:bodyPr>
          <a:lstStyle/>
          <a:p>
            <a:r>
              <a:rPr lang="en-US" sz="1800"/>
              <a:t>Mirroring the emissions inventory, residential has the highest long term emissions reduction potential, followed by commercial then industrial.</a:t>
            </a:r>
          </a:p>
          <a:p>
            <a:r>
              <a:rPr lang="en-US" sz="1800"/>
              <a:t>“Sector Neutral” potential served entirely by clean fuels. Given difficulty to electrify certain industrial end-uses, much of the clean fuels potential is likely to serve the industrial sector in later years.</a:t>
            </a:r>
          </a:p>
        </p:txBody>
      </p:sp>
      <p:pic>
        <p:nvPicPr>
          <p:cNvPr id="5" name="Picture 4">
            <a:extLst>
              <a:ext uri="{FF2B5EF4-FFF2-40B4-BE49-F238E27FC236}">
                <a16:creationId xmlns:a16="http://schemas.microsoft.com/office/drawing/2014/main" id="{EC43C393-C92B-3D5F-1F1B-65166FC4BA49}"/>
              </a:ext>
            </a:extLst>
          </p:cNvPr>
          <p:cNvPicPr>
            <a:picLocks noChangeAspect="1"/>
          </p:cNvPicPr>
          <p:nvPr/>
        </p:nvPicPr>
        <p:blipFill>
          <a:blip r:embed="rId3"/>
          <a:stretch>
            <a:fillRect/>
          </a:stretch>
        </p:blipFill>
        <p:spPr>
          <a:xfrm>
            <a:off x="274320" y="1920240"/>
            <a:ext cx="8229600" cy="4239736"/>
          </a:xfrm>
          <a:prstGeom prst="rect">
            <a:avLst/>
          </a:prstGeom>
        </p:spPr>
      </p:pic>
      <p:sp>
        <p:nvSpPr>
          <p:cNvPr id="6" name="TextBox 5">
            <a:extLst>
              <a:ext uri="{FF2B5EF4-FFF2-40B4-BE49-F238E27FC236}">
                <a16:creationId xmlns:a16="http://schemas.microsoft.com/office/drawing/2014/main" id="{69AD44F3-6F5E-1942-6988-44CF60107B1D}"/>
              </a:ext>
            </a:extLst>
          </p:cNvPr>
          <p:cNvSpPr txBox="1"/>
          <p:nvPr/>
        </p:nvSpPr>
        <p:spPr>
          <a:xfrm>
            <a:off x="457200" y="1583160"/>
            <a:ext cx="7612325" cy="646331"/>
          </a:xfrm>
          <a:prstGeom prst="rect">
            <a:avLst/>
          </a:prstGeom>
          <a:noFill/>
        </p:spPr>
        <p:txBody>
          <a:bodyPr wrap="square" rtlCol="0">
            <a:spAutoFit/>
          </a:bodyPr>
          <a:lstStyle/>
          <a:p>
            <a:r>
              <a:rPr lang="en-US" sz="1800" i="1">
                <a:solidFill>
                  <a:schemeClr val="tx2"/>
                </a:solidFill>
                <a:effectLst/>
                <a:ea typeface="Calibri" panose="020F0502020204030204" pitchFamily="34" charset="0"/>
                <a:cs typeface="Arial" panose="020B0604020202020204" pitchFamily="34" charset="0"/>
              </a:rPr>
              <a:t>Act 18 Optimized Cumulative Annual GWSA Emissions Reductions by Sector</a:t>
            </a:r>
          </a:p>
          <a:p>
            <a:endParaRPr lang="en-US" i="1">
              <a:solidFill>
                <a:schemeClr val="tx2"/>
              </a:solidFill>
            </a:endParaRPr>
          </a:p>
        </p:txBody>
      </p:sp>
    </p:spTree>
    <p:extLst>
      <p:ext uri="{BB962C8B-B14F-4D97-AF65-F5344CB8AC3E}">
        <p14:creationId xmlns:p14="http://schemas.microsoft.com/office/powerpoint/2010/main" val="168170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Agenda</a:t>
            </a:r>
            <a:endParaRPr lang="en-US">
              <a:solidFill>
                <a:srgbClr val="FF0000"/>
              </a:solidFill>
            </a:endParaRPr>
          </a:p>
        </p:txBody>
      </p:sp>
      <p:sp>
        <p:nvSpPr>
          <p:cNvPr id="5" name="Content Placeholder 4"/>
          <p:cNvSpPr>
            <a:spLocks noGrp="1"/>
          </p:cNvSpPr>
          <p:nvPr>
            <p:ph sz="half" idx="2"/>
          </p:nvPr>
        </p:nvSpPr>
        <p:spPr/>
        <p:txBody>
          <a:bodyPr vert="horz" lIns="91440" tIns="45720" rIns="91440" bIns="45720" rtlCol="0" anchor="t">
            <a:normAutofit fontScale="62500" lnSpcReduction="20000"/>
          </a:bodyPr>
          <a:lstStyle/>
          <a:p>
            <a:pPr marL="228600" indent="-228600"/>
            <a:r>
              <a:rPr lang="en-US" sz="2400" dirty="0">
                <a:latin typeface="Franklin Gothic Book"/>
              </a:rPr>
              <a:t>Introductions</a:t>
            </a:r>
            <a:endParaRPr lang="en-US" dirty="0">
              <a:latin typeface="Franklin Gothic Book"/>
            </a:endParaRPr>
          </a:p>
          <a:p>
            <a:pPr marL="228600" indent="-228600"/>
            <a:r>
              <a:rPr lang="en-US" sz="2400" dirty="0">
                <a:latin typeface="Franklin Gothic Book"/>
              </a:rPr>
              <a:t>Project Summary</a:t>
            </a:r>
          </a:p>
          <a:p>
            <a:pPr marL="228600" indent="-228600"/>
            <a:r>
              <a:rPr lang="en-US" sz="2400" dirty="0">
                <a:latin typeface="Franklin Gothic Book"/>
              </a:rPr>
              <a:t>Major Changes from Final Draft Results</a:t>
            </a:r>
          </a:p>
          <a:p>
            <a:pPr marL="228600" indent="-228600"/>
            <a:r>
              <a:rPr lang="en-US" sz="2400" dirty="0">
                <a:latin typeface="Franklin Gothic Book"/>
              </a:rPr>
              <a:t>Modeling Methodology</a:t>
            </a:r>
          </a:p>
          <a:p>
            <a:pPr marL="685800" lvl="1" indent="-228600"/>
            <a:r>
              <a:rPr lang="en-US" sz="2000" dirty="0">
                <a:latin typeface="Franklin Gothic Book"/>
              </a:rPr>
              <a:t>Scenario definitions</a:t>
            </a:r>
          </a:p>
          <a:p>
            <a:pPr marL="685800" lvl="1" indent="-228600"/>
            <a:r>
              <a:rPr lang="en-US" sz="2000" dirty="0">
                <a:latin typeface="Franklin Gothic Book"/>
              </a:rPr>
              <a:t>Modeling process</a:t>
            </a:r>
          </a:p>
          <a:p>
            <a:pPr marL="685800" lvl="1" indent="-228600"/>
            <a:r>
              <a:rPr lang="en-US" sz="2000" dirty="0">
                <a:latin typeface="Franklin Gothic Book"/>
              </a:rPr>
              <a:t>Act 18 Optimized scenario assumptions</a:t>
            </a:r>
          </a:p>
          <a:p>
            <a:pPr marL="228600" indent="-228600">
              <a:lnSpc>
                <a:spcPct val="110000"/>
              </a:lnSpc>
            </a:pPr>
            <a:r>
              <a:rPr lang="en-US" sz="2400" dirty="0">
                <a:latin typeface="Franklin Gothic Book"/>
              </a:rPr>
              <a:t>Maximum Achievable Results</a:t>
            </a:r>
          </a:p>
          <a:p>
            <a:pPr marL="685800" lvl="1" indent="-228600"/>
            <a:r>
              <a:rPr lang="en-US" sz="2000" dirty="0">
                <a:latin typeface="Franklin Gothic Book"/>
              </a:rPr>
              <a:t>RCI emission totals</a:t>
            </a:r>
          </a:p>
          <a:p>
            <a:pPr marL="685800" lvl="1" indent="-228600"/>
            <a:r>
              <a:rPr lang="en-US" sz="2000" dirty="0">
                <a:latin typeface="Franklin Gothic Book"/>
              </a:rPr>
              <a:t>Societal costs and benefits</a:t>
            </a:r>
          </a:p>
          <a:p>
            <a:pPr marL="228595" indent="-228600"/>
            <a:r>
              <a:rPr lang="en-US" sz="2400" dirty="0">
                <a:latin typeface="Franklin Gothic Book"/>
              </a:rPr>
              <a:t>Act 18 Optimized Results</a:t>
            </a:r>
          </a:p>
          <a:p>
            <a:pPr marL="685800" lvl="1" indent="-228600"/>
            <a:r>
              <a:rPr lang="en-US" sz="2000" dirty="0">
                <a:latin typeface="Franklin Gothic Book"/>
              </a:rPr>
              <a:t>RCI emission totals</a:t>
            </a:r>
          </a:p>
          <a:p>
            <a:pPr marL="685800" lvl="1" indent="-228600"/>
            <a:r>
              <a:rPr lang="en-US" sz="2000" dirty="0">
                <a:latin typeface="Franklin Gothic Book"/>
              </a:rPr>
              <a:t>Societal costs and benefits</a:t>
            </a:r>
          </a:p>
          <a:p>
            <a:pPr marL="685800" lvl="1" indent="-228600"/>
            <a:r>
              <a:rPr lang="en-US" sz="2000" dirty="0">
                <a:latin typeface="Franklin Gothic Book"/>
              </a:rPr>
              <a:t>Cumulative emissions by measure type and sector</a:t>
            </a:r>
          </a:p>
          <a:p>
            <a:pPr marL="685800" lvl="1" indent="-228600"/>
            <a:r>
              <a:rPr lang="en-US" sz="2000" dirty="0">
                <a:latin typeface="Franklin Gothic Book"/>
              </a:rPr>
              <a:t>Cumulative emissions by measure cost-effectiveness</a:t>
            </a:r>
          </a:p>
          <a:p>
            <a:pPr marL="685800" lvl="1" indent="-228600"/>
            <a:r>
              <a:rPr lang="en-US" sz="2000" dirty="0">
                <a:latin typeface="Franklin Gothic Book"/>
              </a:rPr>
              <a:t>Top measures by emissions reductions</a:t>
            </a:r>
          </a:p>
          <a:p>
            <a:pPr marL="685800" lvl="1" indent="-228600"/>
            <a:r>
              <a:rPr lang="en-US" sz="2100" dirty="0">
                <a:latin typeface="Franklin Gothic Book"/>
              </a:rPr>
              <a:t>Low/moderate-income potential</a:t>
            </a:r>
          </a:p>
          <a:p>
            <a:pPr marL="228595" indent="-228600"/>
            <a:r>
              <a:rPr lang="en-US" sz="2400" dirty="0">
                <a:latin typeface="Franklin Gothic Book"/>
              </a:rPr>
              <a:t>Workforce</a:t>
            </a:r>
          </a:p>
          <a:p>
            <a:pPr marL="228595" indent="-228600"/>
            <a:r>
              <a:rPr lang="en-US" sz="2400">
                <a:latin typeface="Franklin Gothic Book"/>
              </a:rPr>
              <a:t>Other Sources of Funding</a:t>
            </a:r>
            <a:endParaRPr lang="en-US" sz="2400" dirty="0">
              <a:latin typeface="Franklin Gothic Book"/>
            </a:endParaRPr>
          </a:p>
          <a:p>
            <a:pPr marL="228600" indent="-228600"/>
            <a:endParaRPr lang="en-US" sz="2400" dirty="0">
              <a:latin typeface="Franklin Gothic Book"/>
            </a:endParaRPr>
          </a:p>
          <a:p>
            <a:pPr marL="685800" lvl="1" indent="-228600"/>
            <a:endParaRPr lang="en-US" sz="2000" dirty="0"/>
          </a:p>
        </p:txBody>
      </p:sp>
      <p:pic>
        <p:nvPicPr>
          <p:cNvPr id="2" name="Picture 1">
            <a:extLst>
              <a:ext uri="{FF2B5EF4-FFF2-40B4-BE49-F238E27FC236}">
                <a16:creationId xmlns:a16="http://schemas.microsoft.com/office/drawing/2014/main" id="{95468E61-F01D-4952-8E6F-E6176D3280D4}"/>
              </a:ext>
            </a:extLst>
          </p:cNvPr>
          <p:cNvPicPr>
            <a:picLocks noChangeAspect="1"/>
          </p:cNvPicPr>
          <p:nvPr/>
        </p:nvPicPr>
        <p:blipFill>
          <a:blip r:embed="rId3">
            <a:alphaModFix amt="39000"/>
          </a:blip>
          <a:stretch>
            <a:fillRect/>
          </a:stretch>
        </p:blipFill>
        <p:spPr>
          <a:xfrm rot="829926">
            <a:off x="7522455" y="2202663"/>
            <a:ext cx="3706887" cy="3744330"/>
          </a:xfrm>
          <a:prstGeom prst="rect">
            <a:avLst/>
          </a:prstGeom>
        </p:spPr>
      </p:pic>
    </p:spTree>
    <p:extLst>
      <p:ext uri="{BB962C8B-B14F-4D97-AF65-F5344CB8AC3E}">
        <p14:creationId xmlns:p14="http://schemas.microsoft.com/office/powerpoint/2010/main" val="27868084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a:xfrm>
            <a:off x="301754" y="421530"/>
            <a:ext cx="9617915" cy="791793"/>
          </a:xfrm>
        </p:spPr>
        <p:txBody>
          <a:bodyPr anchor="b">
            <a:normAutofit/>
          </a:bodyPr>
          <a:lstStyle/>
          <a:p>
            <a:r>
              <a:rPr lang="en-US"/>
              <a:t>ACT 18 OPTIMIZED potential</a:t>
            </a:r>
            <a:endParaRPr lang="en-US">
              <a:solidFill>
                <a:srgbClr val="FF0000"/>
              </a:solidFill>
            </a:endParaRPr>
          </a:p>
        </p:txBody>
      </p:sp>
      <p:sp>
        <p:nvSpPr>
          <p:cNvPr id="12" name="Content Placeholder 3">
            <a:extLst>
              <a:ext uri="{FF2B5EF4-FFF2-40B4-BE49-F238E27FC236}">
                <a16:creationId xmlns:a16="http://schemas.microsoft.com/office/drawing/2014/main" id="{B0FBD1A5-95B0-2C8E-81E3-F9A523AE0B49}"/>
              </a:ext>
            </a:extLst>
          </p:cNvPr>
          <p:cNvSpPr>
            <a:spLocks noGrp="1"/>
          </p:cNvSpPr>
          <p:nvPr>
            <p:ph sz="half" idx="14"/>
          </p:nvPr>
        </p:nvSpPr>
        <p:spPr>
          <a:xfrm>
            <a:off x="8495322" y="1914769"/>
            <a:ext cx="3396799" cy="4236946"/>
          </a:xfrm>
        </p:spPr>
        <p:txBody>
          <a:bodyPr>
            <a:normAutofit/>
          </a:bodyPr>
          <a:lstStyle/>
          <a:p>
            <a:r>
              <a:rPr lang="en-US" sz="1800" dirty="0"/>
              <a:t>Measure cost-effectiveness determined by the Vermont Societal Cost Test (VT SCT).</a:t>
            </a:r>
          </a:p>
          <a:p>
            <a:r>
              <a:rPr lang="en-US" sz="1800" dirty="0"/>
              <a:t>While the majority of EE and CF potential is cost-effective, much of the FS potential is not cost-effective.</a:t>
            </a:r>
          </a:p>
          <a:p>
            <a:r>
              <a:rPr lang="en-US" sz="1800" dirty="0"/>
              <a:t>In 2049, 62% of the identified Act 18 Optimized potential emissions reductions is cost-effective.</a:t>
            </a:r>
          </a:p>
        </p:txBody>
      </p:sp>
      <p:pic>
        <p:nvPicPr>
          <p:cNvPr id="5" name="Picture 4">
            <a:extLst>
              <a:ext uri="{FF2B5EF4-FFF2-40B4-BE49-F238E27FC236}">
                <a16:creationId xmlns:a16="http://schemas.microsoft.com/office/drawing/2014/main" id="{7EE1B085-C900-F738-E8E8-055046838DC7}"/>
              </a:ext>
            </a:extLst>
          </p:cNvPr>
          <p:cNvPicPr>
            <a:picLocks noChangeAspect="1"/>
          </p:cNvPicPr>
          <p:nvPr/>
        </p:nvPicPr>
        <p:blipFill>
          <a:blip r:embed="rId3"/>
          <a:stretch>
            <a:fillRect/>
          </a:stretch>
        </p:blipFill>
        <p:spPr>
          <a:xfrm>
            <a:off x="274320" y="1920240"/>
            <a:ext cx="8229600" cy="4211619"/>
          </a:xfrm>
          <a:prstGeom prst="rect">
            <a:avLst/>
          </a:prstGeom>
        </p:spPr>
      </p:pic>
      <p:sp>
        <p:nvSpPr>
          <p:cNvPr id="7" name="TextBox 6">
            <a:extLst>
              <a:ext uri="{FF2B5EF4-FFF2-40B4-BE49-F238E27FC236}">
                <a16:creationId xmlns:a16="http://schemas.microsoft.com/office/drawing/2014/main" id="{8FD5C714-2270-C5EE-2649-ABA9B5D29B18}"/>
              </a:ext>
            </a:extLst>
          </p:cNvPr>
          <p:cNvSpPr txBox="1"/>
          <p:nvPr/>
        </p:nvSpPr>
        <p:spPr>
          <a:xfrm>
            <a:off x="457200" y="1332789"/>
            <a:ext cx="7605903" cy="646331"/>
          </a:xfrm>
          <a:prstGeom prst="rect">
            <a:avLst/>
          </a:prstGeom>
          <a:noFill/>
        </p:spPr>
        <p:txBody>
          <a:bodyPr wrap="square" rtlCol="0">
            <a:spAutoFit/>
          </a:bodyPr>
          <a:lstStyle/>
          <a:p>
            <a:r>
              <a:rPr lang="en-US" i="1">
                <a:solidFill>
                  <a:schemeClr val="tx2"/>
                </a:solidFill>
              </a:rPr>
              <a:t>Act 18 Optimized Cumulative Annual GWSA Emissions Reduction by Measure Type and Cost Effectiveness</a:t>
            </a:r>
          </a:p>
        </p:txBody>
      </p:sp>
    </p:spTree>
    <p:extLst>
      <p:ext uri="{BB962C8B-B14F-4D97-AF65-F5344CB8AC3E}">
        <p14:creationId xmlns:p14="http://schemas.microsoft.com/office/powerpoint/2010/main" val="27001506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normAutofit/>
          </a:bodyPr>
          <a:lstStyle/>
          <a:p>
            <a:r>
              <a:rPr lang="en-US"/>
              <a:t>Act 18 Optimized Potential</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normAutofit fontScale="85000" lnSpcReduction="10000"/>
          </a:bodyPr>
          <a:lstStyle/>
          <a:p>
            <a:r>
              <a:rPr lang="en-US"/>
              <a:t>Top 10 RESIDENTIAL measures by CONTRIBUTION to REQUIRED 2050 RCI EMISSIONS REDUCTIONS</a:t>
            </a:r>
          </a:p>
        </p:txBody>
      </p:sp>
      <p:sp>
        <p:nvSpPr>
          <p:cNvPr id="5" name="TextBox 4">
            <a:extLst>
              <a:ext uri="{FF2B5EF4-FFF2-40B4-BE49-F238E27FC236}">
                <a16:creationId xmlns:a16="http://schemas.microsoft.com/office/drawing/2014/main" id="{7A793300-AB1D-2DF2-6C11-B24919598106}"/>
              </a:ext>
            </a:extLst>
          </p:cNvPr>
          <p:cNvSpPr txBox="1"/>
          <p:nvPr/>
        </p:nvSpPr>
        <p:spPr>
          <a:xfrm>
            <a:off x="422031" y="6273982"/>
            <a:ext cx="3855720" cy="276999"/>
          </a:xfrm>
          <a:prstGeom prst="rect">
            <a:avLst/>
          </a:prstGeom>
          <a:noFill/>
        </p:spPr>
        <p:txBody>
          <a:bodyPr wrap="square" rtlCol="0">
            <a:spAutoFit/>
          </a:bodyPr>
          <a:lstStyle/>
          <a:p>
            <a:r>
              <a:rPr lang="en-US" sz="1200">
                <a:solidFill>
                  <a:srgbClr val="000000"/>
                </a:solidFill>
                <a:latin typeface="Aptos Narrow" panose="020B0004020202020204" pitchFamily="34" charset="0"/>
              </a:rPr>
              <a:t>FS = Fuel Switching; CF = Clean Fuels; EE = Energy Efficiency</a:t>
            </a:r>
          </a:p>
        </p:txBody>
      </p:sp>
      <p:pic>
        <p:nvPicPr>
          <p:cNvPr id="8" name="Picture 7">
            <a:extLst>
              <a:ext uri="{FF2B5EF4-FFF2-40B4-BE49-F238E27FC236}">
                <a16:creationId xmlns:a16="http://schemas.microsoft.com/office/drawing/2014/main" id="{C9484F48-D5DB-05EF-756F-E7621CD919C1}"/>
              </a:ext>
            </a:extLst>
          </p:cNvPr>
          <p:cNvPicPr>
            <a:picLocks noChangeAspect="1"/>
          </p:cNvPicPr>
          <p:nvPr/>
        </p:nvPicPr>
        <p:blipFill>
          <a:blip r:embed="rId3"/>
          <a:stretch>
            <a:fillRect/>
          </a:stretch>
        </p:blipFill>
        <p:spPr>
          <a:xfrm>
            <a:off x="838200" y="1972211"/>
            <a:ext cx="10515600" cy="4491682"/>
          </a:xfrm>
          <a:prstGeom prst="rect">
            <a:avLst/>
          </a:prstGeom>
        </p:spPr>
      </p:pic>
    </p:spTree>
    <p:extLst>
      <p:ext uri="{BB962C8B-B14F-4D97-AF65-F5344CB8AC3E}">
        <p14:creationId xmlns:p14="http://schemas.microsoft.com/office/powerpoint/2010/main" val="380319151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normAutofit/>
          </a:bodyPr>
          <a:lstStyle/>
          <a:p>
            <a:r>
              <a:rPr lang="en-US"/>
              <a:t>Act 18 Optimized Potential</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normAutofit fontScale="92500"/>
          </a:bodyPr>
          <a:lstStyle/>
          <a:p>
            <a:r>
              <a:rPr lang="en-US"/>
              <a:t>Top 10 C&amp;I measures by CONTRIBUTION to REQUIRED 2050 RCI EMISSIONS REDUCTIONS</a:t>
            </a:r>
          </a:p>
        </p:txBody>
      </p:sp>
      <p:sp>
        <p:nvSpPr>
          <p:cNvPr id="5" name="TextBox 4">
            <a:extLst>
              <a:ext uri="{FF2B5EF4-FFF2-40B4-BE49-F238E27FC236}">
                <a16:creationId xmlns:a16="http://schemas.microsoft.com/office/drawing/2014/main" id="{7A793300-AB1D-2DF2-6C11-B24919598106}"/>
              </a:ext>
            </a:extLst>
          </p:cNvPr>
          <p:cNvSpPr txBox="1"/>
          <p:nvPr/>
        </p:nvSpPr>
        <p:spPr>
          <a:xfrm>
            <a:off x="422031" y="6273982"/>
            <a:ext cx="3855720" cy="276999"/>
          </a:xfrm>
          <a:prstGeom prst="rect">
            <a:avLst/>
          </a:prstGeom>
          <a:noFill/>
        </p:spPr>
        <p:txBody>
          <a:bodyPr wrap="square" rtlCol="0">
            <a:spAutoFit/>
          </a:bodyPr>
          <a:lstStyle/>
          <a:p>
            <a:r>
              <a:rPr lang="en-US" sz="1200">
                <a:solidFill>
                  <a:srgbClr val="000000"/>
                </a:solidFill>
                <a:latin typeface="Aptos Narrow" panose="020B0004020202020204" pitchFamily="34" charset="0"/>
              </a:rPr>
              <a:t>FS = Fuel Switching; CF = Clean Fuels; EE = Energy Efficiency</a:t>
            </a:r>
          </a:p>
        </p:txBody>
      </p:sp>
      <p:pic>
        <p:nvPicPr>
          <p:cNvPr id="8" name="Picture 7">
            <a:extLst>
              <a:ext uri="{FF2B5EF4-FFF2-40B4-BE49-F238E27FC236}">
                <a16:creationId xmlns:a16="http://schemas.microsoft.com/office/drawing/2014/main" id="{D753AB74-35F7-800D-BBEC-6A6270A86072}"/>
              </a:ext>
            </a:extLst>
          </p:cNvPr>
          <p:cNvPicPr>
            <a:picLocks noChangeAspect="1"/>
          </p:cNvPicPr>
          <p:nvPr/>
        </p:nvPicPr>
        <p:blipFill>
          <a:blip r:embed="rId3"/>
          <a:stretch>
            <a:fillRect/>
          </a:stretch>
        </p:blipFill>
        <p:spPr>
          <a:xfrm>
            <a:off x="841248" y="1975104"/>
            <a:ext cx="10515600" cy="4523997"/>
          </a:xfrm>
          <a:prstGeom prst="rect">
            <a:avLst/>
          </a:prstGeom>
        </p:spPr>
      </p:pic>
    </p:spTree>
    <p:extLst>
      <p:ext uri="{BB962C8B-B14F-4D97-AF65-F5344CB8AC3E}">
        <p14:creationId xmlns:p14="http://schemas.microsoft.com/office/powerpoint/2010/main" val="391486689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normAutofit/>
          </a:bodyPr>
          <a:lstStyle/>
          <a:p>
            <a:r>
              <a:rPr lang="en-US"/>
              <a:t>Act 18 Optimized Potential</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normAutofit fontScale="77500" lnSpcReduction="20000"/>
          </a:bodyPr>
          <a:lstStyle/>
          <a:p>
            <a:r>
              <a:rPr lang="en-US"/>
              <a:t>Top 10 SECTOR NEUTRAL measures by CONTRIBUTION to REQUIRED 2050 RCI EMISSIONS REDUCTIONS</a:t>
            </a:r>
          </a:p>
        </p:txBody>
      </p:sp>
      <p:sp>
        <p:nvSpPr>
          <p:cNvPr id="5" name="TextBox 4">
            <a:extLst>
              <a:ext uri="{FF2B5EF4-FFF2-40B4-BE49-F238E27FC236}">
                <a16:creationId xmlns:a16="http://schemas.microsoft.com/office/drawing/2014/main" id="{7A793300-AB1D-2DF2-6C11-B24919598106}"/>
              </a:ext>
            </a:extLst>
          </p:cNvPr>
          <p:cNvSpPr txBox="1"/>
          <p:nvPr/>
        </p:nvSpPr>
        <p:spPr>
          <a:xfrm>
            <a:off x="422031" y="6273982"/>
            <a:ext cx="3855720" cy="276999"/>
          </a:xfrm>
          <a:prstGeom prst="rect">
            <a:avLst/>
          </a:prstGeom>
          <a:noFill/>
        </p:spPr>
        <p:txBody>
          <a:bodyPr wrap="square" rtlCol="0">
            <a:spAutoFit/>
          </a:bodyPr>
          <a:lstStyle/>
          <a:p>
            <a:r>
              <a:rPr lang="en-US" sz="1200">
                <a:solidFill>
                  <a:srgbClr val="000000"/>
                </a:solidFill>
                <a:latin typeface="Aptos Narrow" panose="020B0004020202020204" pitchFamily="34" charset="0"/>
              </a:rPr>
              <a:t>FS = Fuel Switching; CF = Clean Fuels; EE = Energy Efficiency</a:t>
            </a:r>
          </a:p>
        </p:txBody>
      </p:sp>
      <p:pic>
        <p:nvPicPr>
          <p:cNvPr id="8" name="Picture 7">
            <a:extLst>
              <a:ext uri="{FF2B5EF4-FFF2-40B4-BE49-F238E27FC236}">
                <a16:creationId xmlns:a16="http://schemas.microsoft.com/office/drawing/2014/main" id="{344FAC53-B108-A3AB-685A-0BAF82F74AF5}"/>
              </a:ext>
            </a:extLst>
          </p:cNvPr>
          <p:cNvPicPr>
            <a:picLocks noChangeAspect="1"/>
          </p:cNvPicPr>
          <p:nvPr/>
        </p:nvPicPr>
        <p:blipFill>
          <a:blip r:embed="rId3"/>
          <a:stretch>
            <a:fillRect/>
          </a:stretch>
        </p:blipFill>
        <p:spPr>
          <a:xfrm>
            <a:off x="841248" y="1975104"/>
            <a:ext cx="10515600" cy="4623633"/>
          </a:xfrm>
          <a:prstGeom prst="rect">
            <a:avLst/>
          </a:prstGeom>
        </p:spPr>
      </p:pic>
    </p:spTree>
    <p:extLst>
      <p:ext uri="{BB962C8B-B14F-4D97-AF65-F5344CB8AC3E}">
        <p14:creationId xmlns:p14="http://schemas.microsoft.com/office/powerpoint/2010/main" val="39860848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a:xfrm>
            <a:off x="301754" y="421530"/>
            <a:ext cx="9617915" cy="791793"/>
          </a:xfrm>
        </p:spPr>
        <p:txBody>
          <a:bodyPr anchor="b">
            <a:normAutofit/>
          </a:bodyPr>
          <a:lstStyle/>
          <a:p>
            <a:r>
              <a:rPr lang="en-US"/>
              <a:t>ACT 18 OPTIMIZED potential</a:t>
            </a:r>
            <a:endParaRPr lang="en-US">
              <a:solidFill>
                <a:srgbClr val="FF0000"/>
              </a:solidFill>
            </a:endParaRPr>
          </a:p>
        </p:txBody>
      </p:sp>
      <p:sp>
        <p:nvSpPr>
          <p:cNvPr id="12" name="Content Placeholder 3">
            <a:extLst>
              <a:ext uri="{FF2B5EF4-FFF2-40B4-BE49-F238E27FC236}">
                <a16:creationId xmlns:a16="http://schemas.microsoft.com/office/drawing/2014/main" id="{B0FBD1A5-95B0-2C8E-81E3-F9A523AE0B49}"/>
              </a:ext>
            </a:extLst>
          </p:cNvPr>
          <p:cNvSpPr>
            <a:spLocks noGrp="1"/>
          </p:cNvSpPr>
          <p:nvPr>
            <p:ph sz="half" idx="14"/>
          </p:nvPr>
        </p:nvSpPr>
        <p:spPr>
          <a:xfrm>
            <a:off x="8495322" y="1914769"/>
            <a:ext cx="3396799" cy="4236946"/>
          </a:xfrm>
        </p:spPr>
        <p:txBody>
          <a:bodyPr>
            <a:normAutofit fontScale="92500" lnSpcReduction="10000"/>
          </a:bodyPr>
          <a:lstStyle/>
          <a:p>
            <a:r>
              <a:rPr lang="en-US" sz="1800"/>
              <a:t>Act 18 requires “[o]f their annual [clean heat credit] requirement, each obligated party shall retire at least 16 percent from customers with low income and an additional 16 percent from customers with low or moderate income.”</a:t>
            </a:r>
          </a:p>
          <a:p>
            <a:r>
              <a:rPr lang="en-US" sz="1800"/>
              <a:t>Act 18 Optimized scenario exceeds requirement for Moderate Income but falls short for Low Income.</a:t>
            </a:r>
          </a:p>
          <a:p>
            <a:r>
              <a:rPr lang="en-US" sz="1800"/>
              <a:t>Analysis assumes clean fuels potential is apportioned to segment and income category based on remaining conventional fuel consumption.</a:t>
            </a:r>
          </a:p>
        </p:txBody>
      </p:sp>
      <p:pic>
        <p:nvPicPr>
          <p:cNvPr id="6" name="Picture 5">
            <a:extLst>
              <a:ext uri="{FF2B5EF4-FFF2-40B4-BE49-F238E27FC236}">
                <a16:creationId xmlns:a16="http://schemas.microsoft.com/office/drawing/2014/main" id="{D0F53F89-2909-0972-4C8A-0C8587118FBA}"/>
              </a:ext>
            </a:extLst>
          </p:cNvPr>
          <p:cNvPicPr>
            <a:picLocks noChangeAspect="1"/>
          </p:cNvPicPr>
          <p:nvPr/>
        </p:nvPicPr>
        <p:blipFill>
          <a:blip r:embed="rId3"/>
          <a:stretch>
            <a:fillRect/>
          </a:stretch>
        </p:blipFill>
        <p:spPr>
          <a:xfrm>
            <a:off x="274320" y="1920240"/>
            <a:ext cx="8229600" cy="4231675"/>
          </a:xfrm>
          <a:prstGeom prst="rect">
            <a:avLst/>
          </a:prstGeom>
        </p:spPr>
      </p:pic>
      <p:sp>
        <p:nvSpPr>
          <p:cNvPr id="8" name="TextBox 7">
            <a:extLst>
              <a:ext uri="{FF2B5EF4-FFF2-40B4-BE49-F238E27FC236}">
                <a16:creationId xmlns:a16="http://schemas.microsoft.com/office/drawing/2014/main" id="{98C7B2FE-C003-9F96-1858-61969C57A208}"/>
              </a:ext>
            </a:extLst>
          </p:cNvPr>
          <p:cNvSpPr txBox="1"/>
          <p:nvPr/>
        </p:nvSpPr>
        <p:spPr>
          <a:xfrm>
            <a:off x="457200" y="1335024"/>
            <a:ext cx="7993324" cy="923330"/>
          </a:xfrm>
          <a:prstGeom prst="rect">
            <a:avLst/>
          </a:prstGeom>
          <a:noFill/>
        </p:spPr>
        <p:txBody>
          <a:bodyPr wrap="square" rtlCol="0">
            <a:spAutoFit/>
          </a:bodyPr>
          <a:lstStyle/>
          <a:p>
            <a:r>
              <a:rPr lang="en-US" sz="1800" i="1">
                <a:solidFill>
                  <a:schemeClr val="tx2"/>
                </a:solidFill>
                <a:effectLst/>
                <a:ea typeface="Calibri" panose="020F0502020204030204" pitchFamily="34" charset="0"/>
                <a:cs typeface="Arial" panose="020B0604020202020204" pitchFamily="34" charset="0"/>
              </a:rPr>
              <a:t>Act 18 Optimized Percent Total Cumulative Annual Lifecycle Emissions Reduction by Income Level</a:t>
            </a:r>
          </a:p>
          <a:p>
            <a:endParaRPr lang="en-US" i="1">
              <a:solidFill>
                <a:schemeClr val="tx2"/>
              </a:solidFill>
            </a:endParaRPr>
          </a:p>
        </p:txBody>
      </p:sp>
    </p:spTree>
    <p:extLst>
      <p:ext uri="{BB962C8B-B14F-4D97-AF65-F5344CB8AC3E}">
        <p14:creationId xmlns:p14="http://schemas.microsoft.com/office/powerpoint/2010/main" val="77223910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BBA87-B679-B557-FC09-8D7D06A29A0E}"/>
              </a:ext>
            </a:extLst>
          </p:cNvPr>
          <p:cNvSpPr>
            <a:spLocks noGrp="1"/>
          </p:cNvSpPr>
          <p:nvPr>
            <p:ph type="title"/>
          </p:nvPr>
        </p:nvSpPr>
        <p:spPr/>
        <p:txBody>
          <a:bodyPr/>
          <a:lstStyle/>
          <a:p>
            <a:r>
              <a:rPr lang="en-US">
                <a:latin typeface="Franklin Gothic Book"/>
              </a:rPr>
              <a:t>Workforce development</a:t>
            </a:r>
            <a:endParaRPr lang="en-US"/>
          </a:p>
        </p:txBody>
      </p:sp>
      <p:sp>
        <p:nvSpPr>
          <p:cNvPr id="3" name="Text Placeholder 2">
            <a:extLst>
              <a:ext uri="{FF2B5EF4-FFF2-40B4-BE49-F238E27FC236}">
                <a16:creationId xmlns:a16="http://schemas.microsoft.com/office/drawing/2014/main" id="{CA6A85E1-1880-A0FC-EF32-DD41C7B727F3}"/>
              </a:ext>
            </a:extLst>
          </p:cNvPr>
          <p:cNvSpPr>
            <a:spLocks noGrp="1"/>
          </p:cNvSpPr>
          <p:nvPr>
            <p:ph type="body" idx="10"/>
          </p:nvPr>
        </p:nvSpPr>
        <p:spPr/>
        <p:txBody>
          <a:bodyPr/>
          <a:lstStyle/>
          <a:p>
            <a:r>
              <a:rPr lang="en-US"/>
              <a:t>Summary of thermal sector trades</a:t>
            </a:r>
          </a:p>
        </p:txBody>
      </p:sp>
      <p:sp>
        <p:nvSpPr>
          <p:cNvPr id="4" name="Content Placeholder 3">
            <a:extLst>
              <a:ext uri="{FF2B5EF4-FFF2-40B4-BE49-F238E27FC236}">
                <a16:creationId xmlns:a16="http://schemas.microsoft.com/office/drawing/2014/main" id="{8D32E209-920A-B465-FC20-F39F0218F878}"/>
              </a:ext>
            </a:extLst>
          </p:cNvPr>
          <p:cNvSpPr>
            <a:spLocks noGrp="1"/>
          </p:cNvSpPr>
          <p:nvPr>
            <p:ph sz="half" idx="2"/>
          </p:nvPr>
        </p:nvSpPr>
        <p:spPr>
          <a:xfrm>
            <a:off x="389084" y="2064343"/>
            <a:ext cx="11567161" cy="3758833"/>
          </a:xfrm>
        </p:spPr>
        <p:txBody>
          <a:bodyPr/>
          <a:lstStyle/>
          <a:p>
            <a:r>
              <a:rPr lang="en-US"/>
              <a:t>VT’s Clean Energy Industry (2023): 18,156 workers, representing 6% of all jobs in the state</a:t>
            </a:r>
          </a:p>
          <a:p>
            <a:r>
              <a:rPr lang="en-US"/>
              <a:t>Nearly half of these workers were in the installation, maintenance and repair field</a:t>
            </a:r>
          </a:p>
          <a:p>
            <a:r>
              <a:rPr lang="en-US"/>
              <a:t>Difficulty in hiring; mainly due to competition with other industries and lack of experience</a:t>
            </a:r>
          </a:p>
          <a:p>
            <a:pPr marL="0" indent="0">
              <a:buNone/>
            </a:pPr>
            <a:endParaRPr lang="en-US"/>
          </a:p>
          <a:p>
            <a:pPr marL="0" indent="0">
              <a:buNone/>
            </a:pPr>
            <a:endParaRPr lang="en-US"/>
          </a:p>
          <a:p>
            <a:endParaRPr lang="en-US"/>
          </a:p>
          <a:p>
            <a:endParaRPr lang="en-US"/>
          </a:p>
          <a:p>
            <a:endParaRPr lang="en-US"/>
          </a:p>
          <a:p>
            <a:r>
              <a:rPr lang="en-US"/>
              <a:t>Mechanical, electrical, engineering and installation represented 90% of positions most difficult to hire</a:t>
            </a:r>
          </a:p>
        </p:txBody>
      </p:sp>
      <p:graphicFrame>
        <p:nvGraphicFramePr>
          <p:cNvPr id="6" name="Table 5">
            <a:extLst>
              <a:ext uri="{FF2B5EF4-FFF2-40B4-BE49-F238E27FC236}">
                <a16:creationId xmlns:a16="http://schemas.microsoft.com/office/drawing/2014/main" id="{BB8DFA91-6FC8-C606-A61B-9BC7E4036BBF}"/>
              </a:ext>
            </a:extLst>
          </p:cNvPr>
          <p:cNvGraphicFramePr>
            <a:graphicFrameLocks noGrp="1"/>
          </p:cNvGraphicFramePr>
          <p:nvPr>
            <p:extLst>
              <p:ext uri="{D42A27DB-BD31-4B8C-83A1-F6EECF244321}">
                <p14:modId xmlns:p14="http://schemas.microsoft.com/office/powerpoint/2010/main" val="2939534191"/>
              </p:ext>
            </p:extLst>
          </p:nvPr>
        </p:nvGraphicFramePr>
        <p:xfrm>
          <a:off x="670104" y="3338052"/>
          <a:ext cx="3134693" cy="1587495"/>
        </p:xfrm>
        <a:graphic>
          <a:graphicData uri="http://schemas.openxmlformats.org/drawingml/2006/table">
            <a:tbl>
              <a:tblPr firstRow="1" firstCol="1" bandRow="1">
                <a:tableStyleId>{7E9639D4-E3E2-4D34-9284-5A2195B3D0D7}</a:tableStyleId>
              </a:tblPr>
              <a:tblGrid>
                <a:gridCol w="758822">
                  <a:extLst>
                    <a:ext uri="{9D8B030D-6E8A-4147-A177-3AD203B41FA5}">
                      <a16:colId xmlns:a16="http://schemas.microsoft.com/office/drawing/2014/main" val="3322812267"/>
                    </a:ext>
                  </a:extLst>
                </a:gridCol>
                <a:gridCol w="2375871">
                  <a:extLst>
                    <a:ext uri="{9D8B030D-6E8A-4147-A177-3AD203B41FA5}">
                      <a16:colId xmlns:a16="http://schemas.microsoft.com/office/drawing/2014/main" val="1391174260"/>
                    </a:ext>
                  </a:extLst>
                </a:gridCol>
              </a:tblGrid>
              <a:tr h="317499">
                <a:tc>
                  <a:txBody>
                    <a:bodyPr/>
                    <a:lstStyle/>
                    <a:p>
                      <a:pPr marL="0" marR="0" algn="ctr">
                        <a:spcBef>
                          <a:spcPts val="0"/>
                        </a:spcBef>
                        <a:spcAft>
                          <a:spcPts val="0"/>
                        </a:spcAft>
                      </a:pPr>
                      <a:r>
                        <a:rPr lang="en-US" sz="1100">
                          <a:effectLst/>
                          <a:latin typeface="Franklin Gothic Book" panose="020B0503020102020204" pitchFamily="34" charset="0"/>
                        </a:rPr>
                        <a:t>Year</a:t>
                      </a:r>
                      <a:endParaRPr lang="en-US" sz="110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100">
                          <a:effectLst/>
                          <a:latin typeface="Franklin Gothic Book" panose="020B0503020102020204" pitchFamily="34" charset="0"/>
                        </a:rPr>
                        <a:t>% Reporting Very Difficult in Hiring</a:t>
                      </a:r>
                      <a:endParaRPr lang="en-US" sz="110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820692758"/>
                  </a:ext>
                </a:extLst>
              </a:tr>
              <a:tr h="317499">
                <a:tc>
                  <a:txBody>
                    <a:bodyPr/>
                    <a:lstStyle/>
                    <a:p>
                      <a:pPr marL="0" marR="0" algn="ctr">
                        <a:spcBef>
                          <a:spcPts val="0"/>
                        </a:spcBef>
                        <a:spcAft>
                          <a:spcPts val="0"/>
                        </a:spcAft>
                      </a:pPr>
                      <a:r>
                        <a:rPr lang="en-US" sz="1100">
                          <a:effectLst/>
                          <a:latin typeface="Franklin Gothic Book" panose="020B0503020102020204" pitchFamily="34" charset="0"/>
                        </a:rPr>
                        <a:t>2020</a:t>
                      </a:r>
                      <a:endParaRPr lang="en-US" sz="110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100">
                          <a:effectLst/>
                          <a:latin typeface="Franklin Gothic Book" panose="020B0503020102020204" pitchFamily="34" charset="0"/>
                        </a:rPr>
                        <a:t>34%</a:t>
                      </a:r>
                      <a:endParaRPr lang="en-US" sz="110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3301361512"/>
                  </a:ext>
                </a:extLst>
              </a:tr>
              <a:tr h="317499">
                <a:tc>
                  <a:txBody>
                    <a:bodyPr/>
                    <a:lstStyle/>
                    <a:p>
                      <a:pPr marL="0" marR="0" algn="ctr">
                        <a:spcBef>
                          <a:spcPts val="0"/>
                        </a:spcBef>
                        <a:spcAft>
                          <a:spcPts val="0"/>
                        </a:spcAft>
                      </a:pPr>
                      <a:r>
                        <a:rPr lang="en-US" sz="1100">
                          <a:effectLst/>
                          <a:latin typeface="Franklin Gothic Book" panose="020B0503020102020204" pitchFamily="34" charset="0"/>
                        </a:rPr>
                        <a:t>2021</a:t>
                      </a:r>
                      <a:endParaRPr lang="en-US" sz="110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100">
                          <a:effectLst/>
                          <a:latin typeface="Franklin Gothic Book" panose="020B0503020102020204" pitchFamily="34" charset="0"/>
                        </a:rPr>
                        <a:t>46%</a:t>
                      </a:r>
                      <a:endParaRPr lang="en-US" sz="110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1705556320"/>
                  </a:ext>
                </a:extLst>
              </a:tr>
              <a:tr h="317499">
                <a:tc>
                  <a:txBody>
                    <a:bodyPr/>
                    <a:lstStyle/>
                    <a:p>
                      <a:pPr marL="0" marR="0" algn="ctr">
                        <a:spcBef>
                          <a:spcPts val="0"/>
                        </a:spcBef>
                        <a:spcAft>
                          <a:spcPts val="0"/>
                        </a:spcAft>
                      </a:pPr>
                      <a:r>
                        <a:rPr lang="en-US" sz="1100">
                          <a:effectLst/>
                          <a:latin typeface="Franklin Gothic Book" panose="020B0503020102020204" pitchFamily="34" charset="0"/>
                        </a:rPr>
                        <a:t>2022</a:t>
                      </a:r>
                      <a:endParaRPr lang="en-US" sz="110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100">
                          <a:effectLst/>
                          <a:latin typeface="Franklin Gothic Book" panose="020B0503020102020204" pitchFamily="34" charset="0"/>
                        </a:rPr>
                        <a:t>52%</a:t>
                      </a:r>
                      <a:endParaRPr lang="en-US" sz="110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57376909"/>
                  </a:ext>
                </a:extLst>
              </a:tr>
              <a:tr h="317499">
                <a:tc>
                  <a:txBody>
                    <a:bodyPr/>
                    <a:lstStyle/>
                    <a:p>
                      <a:pPr marL="0" marR="0" algn="ctr">
                        <a:spcBef>
                          <a:spcPts val="0"/>
                        </a:spcBef>
                        <a:spcAft>
                          <a:spcPts val="0"/>
                        </a:spcAft>
                      </a:pPr>
                      <a:r>
                        <a:rPr lang="en-US" sz="1100">
                          <a:effectLst/>
                          <a:latin typeface="Franklin Gothic Book" panose="020B0503020102020204" pitchFamily="34" charset="0"/>
                        </a:rPr>
                        <a:t>2023</a:t>
                      </a:r>
                      <a:endParaRPr lang="en-US" sz="110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spcBef>
                          <a:spcPts val="0"/>
                        </a:spcBef>
                        <a:spcAft>
                          <a:spcPts val="0"/>
                        </a:spcAft>
                      </a:pPr>
                      <a:r>
                        <a:rPr lang="en-US" sz="1100" dirty="0">
                          <a:effectLst/>
                          <a:latin typeface="Franklin Gothic Book" panose="020B0503020102020204" pitchFamily="34" charset="0"/>
                        </a:rPr>
                        <a:t>67%</a:t>
                      </a:r>
                      <a:endParaRPr lang="en-US" sz="1100" dirty="0">
                        <a:effectLst/>
                        <a:latin typeface="Franklin Gothic Book" panose="020B050302010202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a16="http://schemas.microsoft.com/office/drawing/2014/main" val="2915910738"/>
                  </a:ext>
                </a:extLst>
              </a:tr>
            </a:tbl>
          </a:graphicData>
        </a:graphic>
      </p:graphicFrame>
      <p:sp>
        <p:nvSpPr>
          <p:cNvPr id="7" name="TextBox 6">
            <a:extLst>
              <a:ext uri="{FF2B5EF4-FFF2-40B4-BE49-F238E27FC236}">
                <a16:creationId xmlns:a16="http://schemas.microsoft.com/office/drawing/2014/main" id="{EBB43DF8-B015-4D06-3102-E4EFFAA162E0}"/>
              </a:ext>
            </a:extLst>
          </p:cNvPr>
          <p:cNvSpPr txBox="1"/>
          <p:nvPr/>
        </p:nvSpPr>
        <p:spPr>
          <a:xfrm>
            <a:off x="628927" y="4925547"/>
            <a:ext cx="2569243" cy="215444"/>
          </a:xfrm>
          <a:prstGeom prst="rect">
            <a:avLst/>
          </a:prstGeom>
          <a:noFill/>
        </p:spPr>
        <p:txBody>
          <a:bodyPr wrap="square" rtlCol="0">
            <a:spAutoFit/>
          </a:bodyPr>
          <a:lstStyle/>
          <a:p>
            <a:r>
              <a:rPr lang="en-US" sz="800"/>
              <a:t>Source: </a:t>
            </a:r>
            <a:r>
              <a:rPr lang="en-US" sz="800">
                <a:effectLst/>
                <a:latin typeface="Franklin Gothic Book" panose="020B0503020102020204" pitchFamily="34" charset="0"/>
                <a:ea typeface="Calibri" panose="020F0502020204030204" pitchFamily="34" charset="0"/>
                <a:cs typeface="Arial" panose="020B0604020202020204" pitchFamily="34" charset="0"/>
              </a:rPr>
              <a:t>2023 Vermont Clean Energy Industry Report </a:t>
            </a:r>
            <a:endParaRPr lang="en-US" sz="800"/>
          </a:p>
        </p:txBody>
      </p:sp>
    </p:spTree>
    <p:extLst>
      <p:ext uri="{BB962C8B-B14F-4D97-AF65-F5344CB8AC3E}">
        <p14:creationId xmlns:p14="http://schemas.microsoft.com/office/powerpoint/2010/main" val="21857122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BBA87-B679-B557-FC09-8D7D06A29A0E}"/>
              </a:ext>
            </a:extLst>
          </p:cNvPr>
          <p:cNvSpPr>
            <a:spLocks noGrp="1"/>
          </p:cNvSpPr>
          <p:nvPr>
            <p:ph type="title"/>
          </p:nvPr>
        </p:nvSpPr>
        <p:spPr/>
        <p:txBody>
          <a:bodyPr/>
          <a:lstStyle/>
          <a:p>
            <a:r>
              <a:rPr lang="en-US">
                <a:latin typeface="Franklin Gothic Book"/>
              </a:rPr>
              <a:t>Workforce development</a:t>
            </a:r>
            <a:endParaRPr lang="en-US"/>
          </a:p>
        </p:txBody>
      </p:sp>
      <p:sp>
        <p:nvSpPr>
          <p:cNvPr id="3" name="Text Placeholder 2">
            <a:extLst>
              <a:ext uri="{FF2B5EF4-FFF2-40B4-BE49-F238E27FC236}">
                <a16:creationId xmlns:a16="http://schemas.microsoft.com/office/drawing/2014/main" id="{CA6A85E1-1880-A0FC-EF32-DD41C7B727F3}"/>
              </a:ext>
            </a:extLst>
          </p:cNvPr>
          <p:cNvSpPr>
            <a:spLocks noGrp="1"/>
          </p:cNvSpPr>
          <p:nvPr>
            <p:ph type="body" idx="10"/>
          </p:nvPr>
        </p:nvSpPr>
        <p:spPr/>
        <p:txBody>
          <a:bodyPr/>
          <a:lstStyle/>
          <a:p>
            <a:r>
              <a:rPr lang="en-US"/>
              <a:t>Workforce training organizations</a:t>
            </a:r>
          </a:p>
        </p:txBody>
      </p:sp>
      <p:sp>
        <p:nvSpPr>
          <p:cNvPr id="4" name="Content Placeholder 3">
            <a:extLst>
              <a:ext uri="{FF2B5EF4-FFF2-40B4-BE49-F238E27FC236}">
                <a16:creationId xmlns:a16="http://schemas.microsoft.com/office/drawing/2014/main" id="{8D32E209-920A-B465-FC20-F39F0218F878}"/>
              </a:ext>
            </a:extLst>
          </p:cNvPr>
          <p:cNvSpPr>
            <a:spLocks noGrp="1"/>
          </p:cNvSpPr>
          <p:nvPr>
            <p:ph sz="half" idx="2"/>
          </p:nvPr>
        </p:nvSpPr>
        <p:spPr>
          <a:xfrm>
            <a:off x="389084" y="2064343"/>
            <a:ext cx="11567161" cy="3758833"/>
          </a:xfrm>
        </p:spPr>
        <p:txBody>
          <a:bodyPr/>
          <a:lstStyle/>
          <a:p>
            <a:r>
              <a:rPr lang="en-US" dirty="0"/>
              <a:t>Several organizations in VT provide continuing education training for HVAC trade workforce</a:t>
            </a:r>
          </a:p>
          <a:p>
            <a:pPr lvl="1"/>
            <a:r>
              <a:rPr lang="en-US" dirty="0"/>
              <a:t>Heating &amp; Cooling Contractors of Vermont (HCCV), </a:t>
            </a:r>
            <a:r>
              <a:rPr lang="fr-FR" dirty="0"/>
              <a:t>Vermont Fuel Dealers Association (VFDA), Vermont </a:t>
            </a:r>
            <a:r>
              <a:rPr lang="en-US" dirty="0"/>
              <a:t>Adult</a:t>
            </a:r>
            <a:r>
              <a:rPr lang="fr-FR" dirty="0"/>
              <a:t> Learning, </a:t>
            </a:r>
            <a:r>
              <a:rPr lang="fr-FR" dirty="0" err="1"/>
              <a:t>ReSOURCE</a:t>
            </a:r>
            <a:r>
              <a:rPr lang="fr-FR" dirty="0"/>
              <a:t>, etc.</a:t>
            </a:r>
          </a:p>
          <a:p>
            <a:r>
              <a:rPr lang="fr-FR" dirty="0"/>
              <a:t>Training </a:t>
            </a:r>
            <a:r>
              <a:rPr lang="en-ZW" dirty="0"/>
              <a:t>programs include heat pump installation, weatherization and EPA Section 608 Certification (refrigerant handling)</a:t>
            </a:r>
          </a:p>
          <a:p>
            <a:r>
              <a:rPr lang="en-ZW" dirty="0"/>
              <a:t>Interviews with training organizations cite funding as major barrier to increased participation</a:t>
            </a:r>
          </a:p>
          <a:p>
            <a:pPr lvl="1"/>
            <a:r>
              <a:rPr lang="en-ZW" dirty="0"/>
              <a:t>First-year funding can be adequate, but lack of support exists to maintain programs</a:t>
            </a:r>
          </a:p>
          <a:p>
            <a:pPr lvl="1"/>
            <a:r>
              <a:rPr lang="en-ZW" dirty="0"/>
              <a:t>Regional training can be difficult due to lower participation in rural areas</a:t>
            </a:r>
          </a:p>
          <a:p>
            <a:r>
              <a:rPr lang="en-ZW" dirty="0"/>
              <a:t>Employers use training to pre-vet employees</a:t>
            </a:r>
          </a:p>
          <a:p>
            <a:pPr lvl="1"/>
            <a:r>
              <a:rPr lang="en-ZW" dirty="0"/>
              <a:t>High satisfaction from HVAC trade employers with level of student training/skillsets </a:t>
            </a:r>
          </a:p>
          <a:p>
            <a:pPr lvl="1"/>
            <a:r>
              <a:rPr lang="en-ZW" dirty="0"/>
              <a:t>Workforce organizations have relationships with HVAC trades for placement</a:t>
            </a:r>
          </a:p>
          <a:p>
            <a:pPr marL="0" indent="0">
              <a:buNone/>
            </a:pPr>
            <a:endParaRPr lang="en-US" dirty="0"/>
          </a:p>
        </p:txBody>
      </p:sp>
    </p:spTree>
    <p:extLst>
      <p:ext uri="{BB962C8B-B14F-4D97-AF65-F5344CB8AC3E}">
        <p14:creationId xmlns:p14="http://schemas.microsoft.com/office/powerpoint/2010/main" val="251811307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3BBA87-B679-B557-FC09-8D7D06A29A0E}"/>
              </a:ext>
            </a:extLst>
          </p:cNvPr>
          <p:cNvSpPr>
            <a:spLocks noGrp="1"/>
          </p:cNvSpPr>
          <p:nvPr>
            <p:ph type="title"/>
          </p:nvPr>
        </p:nvSpPr>
        <p:spPr/>
        <p:txBody>
          <a:bodyPr/>
          <a:lstStyle/>
          <a:p>
            <a:r>
              <a:rPr lang="en-US">
                <a:latin typeface="Franklin Gothic Book"/>
              </a:rPr>
              <a:t>Workforce development</a:t>
            </a:r>
            <a:endParaRPr lang="en-US"/>
          </a:p>
        </p:txBody>
      </p:sp>
      <p:sp>
        <p:nvSpPr>
          <p:cNvPr id="3" name="Text Placeholder 2">
            <a:extLst>
              <a:ext uri="{FF2B5EF4-FFF2-40B4-BE49-F238E27FC236}">
                <a16:creationId xmlns:a16="http://schemas.microsoft.com/office/drawing/2014/main" id="{CA6A85E1-1880-A0FC-EF32-DD41C7B727F3}"/>
              </a:ext>
            </a:extLst>
          </p:cNvPr>
          <p:cNvSpPr>
            <a:spLocks noGrp="1"/>
          </p:cNvSpPr>
          <p:nvPr>
            <p:ph type="body" idx="10"/>
          </p:nvPr>
        </p:nvSpPr>
        <p:spPr/>
        <p:txBody>
          <a:bodyPr/>
          <a:lstStyle/>
          <a:p>
            <a:r>
              <a:rPr lang="en-US" dirty="0"/>
              <a:t>Gaps in workforce – optimized results</a:t>
            </a:r>
          </a:p>
        </p:txBody>
      </p:sp>
      <p:graphicFrame>
        <p:nvGraphicFramePr>
          <p:cNvPr id="5" name="Content Placeholder 4">
            <a:extLst>
              <a:ext uri="{FF2B5EF4-FFF2-40B4-BE49-F238E27FC236}">
                <a16:creationId xmlns:a16="http://schemas.microsoft.com/office/drawing/2014/main" id="{59DDD9BD-AE2E-72E5-2BA1-BB34B09EEE61}"/>
              </a:ext>
            </a:extLst>
          </p:cNvPr>
          <p:cNvGraphicFramePr>
            <a:graphicFrameLocks noGrp="1"/>
          </p:cNvGraphicFramePr>
          <p:nvPr>
            <p:ph sz="half" idx="2"/>
            <p:extLst>
              <p:ext uri="{D42A27DB-BD31-4B8C-83A1-F6EECF244321}">
                <p14:modId xmlns:p14="http://schemas.microsoft.com/office/powerpoint/2010/main" val="1230064940"/>
              </p:ext>
            </p:extLst>
          </p:nvPr>
        </p:nvGraphicFramePr>
        <p:xfrm>
          <a:off x="375702" y="1986620"/>
          <a:ext cx="6007254" cy="4378495"/>
        </p:xfrm>
        <a:graphic>
          <a:graphicData uri="http://schemas.openxmlformats.org/drawingml/2006/table">
            <a:tbl>
              <a:tblPr>
                <a:tableStyleId>{793D81CF-94F2-401A-BA57-92F5A7B2D0C5}</a:tableStyleId>
              </a:tblPr>
              <a:tblGrid>
                <a:gridCol w="2280126">
                  <a:extLst>
                    <a:ext uri="{9D8B030D-6E8A-4147-A177-3AD203B41FA5}">
                      <a16:colId xmlns:a16="http://schemas.microsoft.com/office/drawing/2014/main" val="299808654"/>
                    </a:ext>
                  </a:extLst>
                </a:gridCol>
                <a:gridCol w="765366">
                  <a:extLst>
                    <a:ext uri="{9D8B030D-6E8A-4147-A177-3AD203B41FA5}">
                      <a16:colId xmlns:a16="http://schemas.microsoft.com/office/drawing/2014/main" val="773835127"/>
                    </a:ext>
                  </a:extLst>
                </a:gridCol>
                <a:gridCol w="725485">
                  <a:extLst>
                    <a:ext uri="{9D8B030D-6E8A-4147-A177-3AD203B41FA5}">
                      <a16:colId xmlns:a16="http://schemas.microsoft.com/office/drawing/2014/main" val="4093449750"/>
                    </a:ext>
                  </a:extLst>
                </a:gridCol>
                <a:gridCol w="745426">
                  <a:extLst>
                    <a:ext uri="{9D8B030D-6E8A-4147-A177-3AD203B41FA5}">
                      <a16:colId xmlns:a16="http://schemas.microsoft.com/office/drawing/2014/main" val="3200701726"/>
                    </a:ext>
                  </a:extLst>
                </a:gridCol>
                <a:gridCol w="765170">
                  <a:extLst>
                    <a:ext uri="{9D8B030D-6E8A-4147-A177-3AD203B41FA5}">
                      <a16:colId xmlns:a16="http://schemas.microsoft.com/office/drawing/2014/main" val="2334567144"/>
                    </a:ext>
                  </a:extLst>
                </a:gridCol>
                <a:gridCol w="725681">
                  <a:extLst>
                    <a:ext uri="{9D8B030D-6E8A-4147-A177-3AD203B41FA5}">
                      <a16:colId xmlns:a16="http://schemas.microsoft.com/office/drawing/2014/main" val="1006500168"/>
                    </a:ext>
                  </a:extLst>
                </a:gridCol>
              </a:tblGrid>
              <a:tr h="1737043">
                <a:tc>
                  <a:txBody>
                    <a:bodyPr/>
                    <a:lstStyle/>
                    <a:p>
                      <a:pPr algn="ctr" fontAlgn="ctr"/>
                      <a:r>
                        <a:rPr lang="en-US" sz="900" b="1" u="none" strike="noStrike" dirty="0">
                          <a:effectLst/>
                          <a:latin typeface="Franklin Gothic Book" panose="020B0503020102020204" pitchFamily="34" charset="0"/>
                        </a:rPr>
                        <a:t>Measure</a:t>
                      </a:r>
                      <a:endParaRPr lang="en-US" sz="900" b="1"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1" u="none" strike="noStrike" dirty="0">
                          <a:effectLst/>
                          <a:latin typeface="Franklin Gothic Book" panose="020B0503020102020204" pitchFamily="34" charset="0"/>
                        </a:rPr>
                        <a:t>Number of Current Workers (2023)</a:t>
                      </a:r>
                      <a:endParaRPr lang="en-US" sz="900" b="1"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1" u="none" strike="noStrike">
                          <a:effectLst/>
                          <a:latin typeface="Franklin Gothic Book" panose="020B0503020102020204" pitchFamily="34" charset="0"/>
                        </a:rPr>
                        <a:t>BAU Workers in 2030</a:t>
                      </a:r>
                      <a:endParaRPr lang="en-US" sz="900" b="1"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1" u="none" strike="noStrike" dirty="0">
                          <a:effectLst/>
                          <a:latin typeface="Franklin Gothic Book" panose="020B0503020102020204" pitchFamily="34" charset="0"/>
                        </a:rPr>
                        <a:t>Optimized Workers in 2030</a:t>
                      </a:r>
                      <a:endParaRPr lang="en-US" sz="900" b="1"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1" u="none" strike="noStrike" dirty="0">
                          <a:effectLst/>
                          <a:latin typeface="Franklin Gothic Book" panose="020B0503020102020204" pitchFamily="34" charset="0"/>
                        </a:rPr>
                        <a:t>BAU Workers in 2049</a:t>
                      </a:r>
                      <a:endParaRPr lang="en-US" sz="900" b="1"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1" u="none" strike="noStrike" dirty="0">
                          <a:effectLst/>
                          <a:latin typeface="Franklin Gothic Book" panose="020B0503020102020204" pitchFamily="34" charset="0"/>
                        </a:rPr>
                        <a:t>Optimized Workers in 2049</a:t>
                      </a:r>
                      <a:endParaRPr lang="en-US" sz="900" b="1"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75132910"/>
                  </a:ext>
                </a:extLst>
              </a:tr>
              <a:tr h="538340">
                <a:tc>
                  <a:txBody>
                    <a:bodyPr/>
                    <a:lstStyle/>
                    <a:p>
                      <a:pPr algn="ctr" fontAlgn="ctr"/>
                      <a:r>
                        <a:rPr lang="en-US" sz="900" u="none" strike="noStrike">
                          <a:effectLst/>
                          <a:latin typeface="Franklin Gothic Book" panose="020B0503020102020204" pitchFamily="34" charset="0"/>
                        </a:rPr>
                        <a:t>Weatherization Single-family</a:t>
                      </a:r>
                      <a:endParaRPr lang="en-US" sz="900" b="1"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140</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113</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435</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latin typeface="Franklin Gothic Book" panose="020B0503020102020204" pitchFamily="34" charset="0"/>
                        </a:rPr>
                        <a:t>65</a:t>
                      </a:r>
                      <a:endParaRPr lang="en-US" sz="900" b="0"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latin typeface="Franklin Gothic Book" panose="020B0503020102020204" pitchFamily="34" charset="0"/>
                        </a:rPr>
                        <a:t>435</a:t>
                      </a:r>
                      <a:endParaRPr lang="en-US" sz="900" b="0"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29268423"/>
                  </a:ext>
                </a:extLst>
              </a:tr>
              <a:tr h="525778">
                <a:tc>
                  <a:txBody>
                    <a:bodyPr/>
                    <a:lstStyle/>
                    <a:p>
                      <a:pPr algn="ctr" fontAlgn="ctr"/>
                      <a:r>
                        <a:rPr lang="en-US" sz="900" u="none" strike="noStrike">
                          <a:effectLst/>
                          <a:latin typeface="Franklin Gothic Book" panose="020B0503020102020204" pitchFamily="34" charset="0"/>
                        </a:rPr>
                        <a:t>Residential Heat Pumps (Ductless)</a:t>
                      </a:r>
                      <a:endParaRPr lang="en-US" sz="900" b="1"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70</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latin typeface="Franklin Gothic Book" panose="020B0503020102020204" pitchFamily="34" charset="0"/>
                        </a:rPr>
                        <a:t>82</a:t>
                      </a:r>
                      <a:endParaRPr lang="en-US" sz="900" b="0"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24</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125</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30</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29199551"/>
                  </a:ext>
                </a:extLst>
              </a:tr>
              <a:tr h="525778">
                <a:tc>
                  <a:txBody>
                    <a:bodyPr/>
                    <a:lstStyle/>
                    <a:p>
                      <a:pPr algn="ctr" fontAlgn="ctr"/>
                      <a:r>
                        <a:rPr lang="en-US" sz="900" u="none" strike="noStrike">
                          <a:effectLst/>
                          <a:latin typeface="Franklin Gothic Book" panose="020B0503020102020204" pitchFamily="34" charset="0"/>
                        </a:rPr>
                        <a:t>Weatherization Mfg. Home</a:t>
                      </a:r>
                      <a:endParaRPr lang="en-US" sz="900" b="1"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20</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16</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19</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latin typeface="Franklin Gothic Book" panose="020B0503020102020204" pitchFamily="34" charset="0"/>
                        </a:rPr>
                        <a:t>7</a:t>
                      </a:r>
                      <a:endParaRPr lang="en-US" sz="900" b="0"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19</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4588913"/>
                  </a:ext>
                </a:extLst>
              </a:tr>
              <a:tr h="525778">
                <a:tc>
                  <a:txBody>
                    <a:bodyPr/>
                    <a:lstStyle/>
                    <a:p>
                      <a:pPr algn="ctr" fontAlgn="ctr"/>
                      <a:r>
                        <a:rPr lang="en-US" sz="900" u="none" strike="noStrike">
                          <a:effectLst/>
                          <a:latin typeface="Franklin Gothic Book" panose="020B0503020102020204" pitchFamily="34" charset="0"/>
                        </a:rPr>
                        <a:t>Residential Heat Pumps (Ducted)</a:t>
                      </a:r>
                      <a:endParaRPr lang="en-US" sz="900" b="1"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15</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latin typeface="Franklin Gothic Book" panose="020B0503020102020204" pitchFamily="34" charset="0"/>
                        </a:rPr>
                        <a:t>17</a:t>
                      </a:r>
                      <a:endParaRPr lang="en-US" sz="900" b="0"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27</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latin typeface="Franklin Gothic Book" panose="020B0503020102020204" pitchFamily="34" charset="0"/>
                        </a:rPr>
                        <a:t>27</a:t>
                      </a:r>
                      <a:endParaRPr lang="en-US" sz="900" b="0"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latin typeface="Franklin Gothic Book" panose="020B0503020102020204" pitchFamily="34" charset="0"/>
                        </a:rPr>
                        <a:t>34</a:t>
                      </a:r>
                      <a:endParaRPr lang="en-US" sz="900" b="0"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18581855"/>
                  </a:ext>
                </a:extLst>
              </a:tr>
              <a:tr h="525778">
                <a:tc>
                  <a:txBody>
                    <a:bodyPr/>
                    <a:lstStyle/>
                    <a:p>
                      <a:pPr algn="ctr" fontAlgn="ctr"/>
                      <a:r>
                        <a:rPr lang="en-US" sz="900" u="none" strike="noStrike" dirty="0">
                          <a:effectLst/>
                          <a:latin typeface="Franklin Gothic Book" panose="020B0503020102020204" pitchFamily="34" charset="0"/>
                        </a:rPr>
                        <a:t>Commercial Heat Pumps (Ductless)</a:t>
                      </a:r>
                      <a:endParaRPr lang="en-US" sz="900" b="1"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10</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11</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a:effectLst/>
                          <a:latin typeface="Franklin Gothic Book" panose="020B0503020102020204" pitchFamily="34" charset="0"/>
                        </a:rPr>
                        <a:t>11</a:t>
                      </a:r>
                      <a:endParaRPr lang="en-US" sz="900" b="0" i="0" u="none" strike="noStrike">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latin typeface="Franklin Gothic Book" panose="020B0503020102020204" pitchFamily="34" charset="0"/>
                        </a:rPr>
                        <a:t>16</a:t>
                      </a:r>
                      <a:endParaRPr lang="en-US" sz="900" b="0"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u="none" strike="noStrike" dirty="0">
                          <a:effectLst/>
                          <a:latin typeface="Franklin Gothic Book" panose="020B0503020102020204" pitchFamily="34" charset="0"/>
                        </a:rPr>
                        <a:t>13</a:t>
                      </a:r>
                      <a:endParaRPr lang="en-US" sz="900" b="0" i="0" u="none" strike="noStrike" dirty="0">
                        <a:solidFill>
                          <a:srgbClr val="000000"/>
                        </a:solidFill>
                        <a:effectLst/>
                        <a:latin typeface="Franklin Gothic Book" panose="020B0503020102020204" pitchFamily="34" charset="0"/>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04969478"/>
                  </a:ext>
                </a:extLst>
              </a:tr>
            </a:tbl>
          </a:graphicData>
        </a:graphic>
      </p:graphicFrame>
      <p:sp>
        <p:nvSpPr>
          <p:cNvPr id="8" name="TextBox 7">
            <a:extLst>
              <a:ext uri="{FF2B5EF4-FFF2-40B4-BE49-F238E27FC236}">
                <a16:creationId xmlns:a16="http://schemas.microsoft.com/office/drawing/2014/main" id="{9F08D49B-D8A9-D0B6-CA8C-C205C5DF59D4}"/>
              </a:ext>
            </a:extLst>
          </p:cNvPr>
          <p:cNvSpPr txBox="1"/>
          <p:nvPr/>
        </p:nvSpPr>
        <p:spPr>
          <a:xfrm>
            <a:off x="6811165" y="1986620"/>
            <a:ext cx="5005133" cy="2585323"/>
          </a:xfrm>
          <a:prstGeom prst="rect">
            <a:avLst/>
          </a:prstGeom>
          <a:noFill/>
        </p:spPr>
        <p:txBody>
          <a:bodyPr wrap="square" rtlCol="0">
            <a:spAutoFit/>
          </a:bodyPr>
          <a:lstStyle/>
          <a:p>
            <a:pPr marL="285750" indent="-285750">
              <a:buFont typeface="Arial" panose="020B0604020202020204" pitchFamily="34" charset="0"/>
              <a:buChar char="•"/>
            </a:pPr>
            <a:r>
              <a:rPr lang="en-US" dirty="0"/>
              <a:t>Measures selected where existing data aligned with modeling data</a:t>
            </a:r>
          </a:p>
          <a:p>
            <a:pPr marL="285750" indent="-285750">
              <a:buFont typeface="Arial" panose="020B0604020202020204" pitchFamily="34" charset="0"/>
              <a:buChar char="•"/>
            </a:pPr>
            <a:r>
              <a:rPr lang="en-US" dirty="0"/>
              <a:t>Largest gap is in Weatherization workforce based on Act 18 Optimized results</a:t>
            </a:r>
          </a:p>
          <a:p>
            <a:pPr marL="285750" indent="-285750">
              <a:buFont typeface="Arial" panose="020B0604020202020204" pitchFamily="34" charset="0"/>
              <a:buChar char="•"/>
            </a:pPr>
            <a:r>
              <a:rPr lang="en-US" dirty="0"/>
              <a:t>Increased funding can help support gaps</a:t>
            </a:r>
          </a:p>
          <a:p>
            <a:pPr marL="742950" lvl="1" indent="-285750">
              <a:buFont typeface="Arial" panose="020B0604020202020204" pitchFamily="34" charset="0"/>
              <a:buChar char="•"/>
            </a:pPr>
            <a:r>
              <a:rPr lang="en-US" dirty="0"/>
              <a:t>WAP Innovation Grant Programs</a:t>
            </a:r>
          </a:p>
          <a:p>
            <a:pPr marL="742950" lvl="1" indent="-285750">
              <a:buFont typeface="Arial" panose="020B0604020202020204" pitchFamily="34" charset="0"/>
              <a:buChar char="•"/>
            </a:pPr>
            <a:r>
              <a:rPr lang="en-US" dirty="0"/>
              <a:t>IRA funding</a:t>
            </a:r>
          </a:p>
          <a:p>
            <a:pPr marL="285750" indent="-285750">
              <a:buFont typeface="Arial" panose="020B0604020202020204" pitchFamily="34" charset="0"/>
              <a:buChar char="•"/>
            </a:pPr>
            <a:r>
              <a:rPr lang="en-US" dirty="0"/>
              <a:t>Additional measures in final report</a:t>
            </a:r>
          </a:p>
          <a:p>
            <a:pPr marL="285750" indent="-285750">
              <a:buFont typeface="Arial" panose="020B0604020202020204" pitchFamily="34" charset="0"/>
              <a:buChar char="•"/>
            </a:pPr>
            <a:endParaRPr lang="en-US" dirty="0"/>
          </a:p>
        </p:txBody>
      </p:sp>
    </p:spTree>
    <p:extLst>
      <p:ext uri="{BB962C8B-B14F-4D97-AF65-F5344CB8AC3E}">
        <p14:creationId xmlns:p14="http://schemas.microsoft.com/office/powerpoint/2010/main" val="40065305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C8BF6-A499-4789-9C89-4A3B70A141A7}"/>
              </a:ext>
            </a:extLst>
          </p:cNvPr>
          <p:cNvSpPr>
            <a:spLocks noGrp="1"/>
          </p:cNvSpPr>
          <p:nvPr>
            <p:ph type="title"/>
          </p:nvPr>
        </p:nvSpPr>
        <p:spPr/>
        <p:txBody>
          <a:bodyPr/>
          <a:lstStyle/>
          <a:p>
            <a:r>
              <a:rPr lang="en-US">
                <a:latin typeface="Franklin Gothic Book"/>
              </a:rPr>
              <a:t>Sources of Additional Funding</a:t>
            </a:r>
            <a:endParaRPr lang="en-US"/>
          </a:p>
        </p:txBody>
      </p:sp>
      <p:graphicFrame>
        <p:nvGraphicFramePr>
          <p:cNvPr id="6" name="Content Placeholder 5">
            <a:extLst>
              <a:ext uri="{FF2B5EF4-FFF2-40B4-BE49-F238E27FC236}">
                <a16:creationId xmlns:a16="http://schemas.microsoft.com/office/drawing/2014/main" id="{EB648508-A673-1FFD-F0AA-22174B20AC99}"/>
              </a:ext>
            </a:extLst>
          </p:cNvPr>
          <p:cNvGraphicFramePr>
            <a:graphicFrameLocks noGrp="1"/>
          </p:cNvGraphicFramePr>
          <p:nvPr>
            <p:ph sz="half" idx="2"/>
            <p:extLst>
              <p:ext uri="{D42A27DB-BD31-4B8C-83A1-F6EECF244321}">
                <p14:modId xmlns:p14="http://schemas.microsoft.com/office/powerpoint/2010/main" val="2671154704"/>
              </p:ext>
            </p:extLst>
          </p:nvPr>
        </p:nvGraphicFramePr>
        <p:xfrm>
          <a:off x="301924" y="1538377"/>
          <a:ext cx="11566524" cy="3786935"/>
        </p:xfrm>
        <a:graphic>
          <a:graphicData uri="http://schemas.openxmlformats.org/drawingml/2006/table">
            <a:tbl>
              <a:tblPr firstRow="1" bandRow="1">
                <a:tableStyleId>{5C22544A-7EE6-4342-B048-85BDC9FD1C3A}</a:tableStyleId>
              </a:tblPr>
              <a:tblGrid>
                <a:gridCol w="3855508">
                  <a:extLst>
                    <a:ext uri="{9D8B030D-6E8A-4147-A177-3AD203B41FA5}">
                      <a16:colId xmlns:a16="http://schemas.microsoft.com/office/drawing/2014/main" val="1284707304"/>
                    </a:ext>
                  </a:extLst>
                </a:gridCol>
                <a:gridCol w="3855508">
                  <a:extLst>
                    <a:ext uri="{9D8B030D-6E8A-4147-A177-3AD203B41FA5}">
                      <a16:colId xmlns:a16="http://schemas.microsoft.com/office/drawing/2014/main" val="4239303580"/>
                    </a:ext>
                  </a:extLst>
                </a:gridCol>
                <a:gridCol w="3855508">
                  <a:extLst>
                    <a:ext uri="{9D8B030D-6E8A-4147-A177-3AD203B41FA5}">
                      <a16:colId xmlns:a16="http://schemas.microsoft.com/office/drawing/2014/main" val="1719356161"/>
                    </a:ext>
                  </a:extLst>
                </a:gridCol>
              </a:tblGrid>
              <a:tr h="414844">
                <a:tc>
                  <a:txBody>
                    <a:bodyPr/>
                    <a:lstStyle/>
                    <a:p>
                      <a:r>
                        <a:rPr lang="en-US"/>
                        <a:t>Federal IRA Funding &amp; Tax Credits</a:t>
                      </a:r>
                    </a:p>
                  </a:txBody>
                  <a:tcPr>
                    <a:lnB w="12700">
                      <a:solidFill>
                        <a:schemeClr val="tx1"/>
                      </a:solidFill>
                    </a:lnB>
                  </a:tcPr>
                </a:tc>
                <a:tc>
                  <a:txBody>
                    <a:bodyPr/>
                    <a:lstStyle/>
                    <a:p>
                      <a:r>
                        <a:rPr lang="en-US"/>
                        <a:t>Tier 3 Renewable Energy Standard</a:t>
                      </a:r>
                    </a:p>
                  </a:txBody>
                  <a:tcPr>
                    <a:lnB w="12700">
                      <a:solidFill>
                        <a:schemeClr val="tx1"/>
                      </a:solidFill>
                    </a:lnB>
                  </a:tcPr>
                </a:tc>
                <a:tc>
                  <a:txBody>
                    <a:bodyPr/>
                    <a:lstStyle/>
                    <a:p>
                      <a:pPr lvl="0">
                        <a:buNone/>
                      </a:pPr>
                      <a:r>
                        <a:rPr lang="en-US" sz="1800" b="1" i="0" u="none" strike="noStrike" noProof="0">
                          <a:solidFill>
                            <a:srgbClr val="FFFFFF"/>
                          </a:solidFill>
                          <a:latin typeface="Calibri"/>
                        </a:rPr>
                        <a:t>Existing Efficiency Spending</a:t>
                      </a:r>
                      <a:endParaRPr lang="en-US"/>
                    </a:p>
                  </a:txBody>
                  <a:tcPr>
                    <a:lnB w="12700">
                      <a:solidFill>
                        <a:schemeClr val="tx1"/>
                      </a:solidFill>
                    </a:lnB>
                  </a:tcPr>
                </a:tc>
                <a:extLst>
                  <a:ext uri="{0D108BD9-81ED-4DB2-BD59-A6C34878D82A}">
                    <a16:rowId xmlns:a16="http://schemas.microsoft.com/office/drawing/2014/main" val="1296696358"/>
                  </a:ext>
                </a:extLst>
              </a:tr>
              <a:tr h="3372091">
                <a:tc>
                  <a:txBody>
                    <a:bodyPr/>
                    <a:lstStyle/>
                    <a:p>
                      <a:pPr marL="342900" indent="-342900">
                        <a:buFont typeface="Arial"/>
                        <a:buChar char="•"/>
                      </a:pPr>
                      <a:r>
                        <a:rPr lang="en-US"/>
                        <a:t>Inflation Reduction Act provided for programmatic funding and enhanced tax credits applicable to several clean heat measures</a:t>
                      </a:r>
                    </a:p>
                    <a:p>
                      <a:pPr marL="342900" lvl="0" indent="-342900">
                        <a:buFont typeface="Arial"/>
                        <a:buChar char="•"/>
                      </a:pPr>
                      <a:r>
                        <a:rPr lang="en-US"/>
                        <a:t>Direct funding for the rebate programs were considered in full, while applicability factors for tax-credit eligible measures were developed</a:t>
                      </a:r>
                    </a:p>
                    <a:p>
                      <a:pPr marL="342900" lvl="0" indent="-342900">
                        <a:buFont typeface="Arial"/>
                        <a:buChar char="•"/>
                      </a:pPr>
                      <a:r>
                        <a:rPr lang="en-US"/>
                        <a:t>In aggregate accounted for $111M</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marL="342900" indent="-342900">
                        <a:buFont typeface="Arial"/>
                        <a:buChar char="•"/>
                      </a:pPr>
                      <a:r>
                        <a:rPr lang="en-US"/>
                        <a:t>Tier 3 of the Renewable Energy Standard requires Distribution Utilities to implement "energy transformation projects" that reduce fossil fuel usage</a:t>
                      </a:r>
                    </a:p>
                    <a:p>
                      <a:pPr marL="342900" lvl="0" indent="-342900">
                        <a:buFont typeface="Arial"/>
                        <a:buChar char="•"/>
                      </a:pPr>
                      <a:r>
                        <a:rPr lang="en-US"/>
                        <a:t>This spending contributes to CHS requirements</a:t>
                      </a:r>
                    </a:p>
                    <a:p>
                      <a:pPr marL="342900" lvl="0" indent="-342900">
                        <a:buFont typeface="Arial"/>
                        <a:buChar char="•"/>
                      </a:pPr>
                      <a:r>
                        <a:rPr lang="en-US"/>
                        <a:t>We hold 2022 spending constant over the study period</a:t>
                      </a:r>
                    </a:p>
                    <a:p>
                      <a:pPr marL="342900" lvl="0" indent="-342900">
                        <a:buFont typeface="Arial"/>
                        <a:buChar char="•"/>
                      </a:pPr>
                      <a:r>
                        <a:rPr lang="en-US"/>
                        <a:t>This accounts for a total of $334M</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marL="342900" indent="-342900">
                        <a:buFont typeface="Arial"/>
                        <a:buChar char="•"/>
                      </a:pPr>
                      <a:r>
                        <a:rPr lang="en-US"/>
                        <a:t>Energy Efficiency Utilities spend significant funds on rebates for measures that would be CHS eligible</a:t>
                      </a:r>
                    </a:p>
                    <a:p>
                      <a:pPr marL="342900" lvl="0" indent="-342900">
                        <a:buFont typeface="Arial"/>
                        <a:buChar char="•"/>
                      </a:pPr>
                      <a:r>
                        <a:rPr lang="en-US"/>
                        <a:t>We took 2023 spending on these measures and held it constant for the study period</a:t>
                      </a:r>
                    </a:p>
                    <a:p>
                      <a:pPr marL="342900" lvl="0" indent="-342900">
                        <a:buFont typeface="Arial"/>
                        <a:buChar char="•"/>
                      </a:pPr>
                      <a:r>
                        <a:rPr lang="en-US"/>
                        <a:t>This resulted in a total $538M of spending</a:t>
                      </a:r>
                    </a:p>
                  </a:txBody>
                  <a:tcPr>
                    <a:lnL w="12700">
                      <a:solidFill>
                        <a:schemeClr val="tx1"/>
                      </a:solidFill>
                    </a:lnL>
                    <a:lnR w="12700">
                      <a:solidFill>
                        <a:schemeClr val="tx1"/>
                      </a:solidFill>
                    </a:lnR>
                    <a:lnT w="12700">
                      <a:solidFill>
                        <a:schemeClr val="tx1"/>
                      </a:solidFill>
                    </a:lnT>
                    <a:lnB w="12700">
                      <a:solidFill>
                        <a:schemeClr val="tx1"/>
                      </a:solidFill>
                    </a:lnB>
                    <a:noFill/>
                  </a:tcPr>
                </a:tc>
                <a:extLst>
                  <a:ext uri="{0D108BD9-81ED-4DB2-BD59-A6C34878D82A}">
                    <a16:rowId xmlns:a16="http://schemas.microsoft.com/office/drawing/2014/main" val="2468834140"/>
                  </a:ext>
                </a:extLst>
              </a:tr>
            </a:tbl>
          </a:graphicData>
        </a:graphic>
      </p:graphicFrame>
    </p:spTree>
    <p:extLst>
      <p:ext uri="{BB962C8B-B14F-4D97-AF65-F5344CB8AC3E}">
        <p14:creationId xmlns:p14="http://schemas.microsoft.com/office/powerpoint/2010/main" val="4875980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C8BF6-A499-4789-9C89-4A3B70A141A7}"/>
              </a:ext>
            </a:extLst>
          </p:cNvPr>
          <p:cNvSpPr>
            <a:spLocks noGrp="1"/>
          </p:cNvSpPr>
          <p:nvPr>
            <p:ph type="title"/>
          </p:nvPr>
        </p:nvSpPr>
        <p:spPr/>
        <p:txBody>
          <a:bodyPr/>
          <a:lstStyle/>
          <a:p>
            <a:r>
              <a:rPr lang="en-US">
                <a:latin typeface="Franklin Gothic Book"/>
              </a:rPr>
              <a:t>Sources of Additional Funding</a:t>
            </a:r>
            <a:endParaRPr lang="en-US"/>
          </a:p>
        </p:txBody>
      </p:sp>
      <p:graphicFrame>
        <p:nvGraphicFramePr>
          <p:cNvPr id="6" name="Content Placeholder 5">
            <a:extLst>
              <a:ext uri="{FF2B5EF4-FFF2-40B4-BE49-F238E27FC236}">
                <a16:creationId xmlns:a16="http://schemas.microsoft.com/office/drawing/2014/main" id="{EB648508-A673-1FFD-F0AA-22174B20AC99}"/>
              </a:ext>
            </a:extLst>
          </p:cNvPr>
          <p:cNvGraphicFramePr>
            <a:graphicFrameLocks noGrp="1"/>
          </p:cNvGraphicFramePr>
          <p:nvPr>
            <p:ph sz="half" idx="2"/>
            <p:extLst>
              <p:ext uri="{D42A27DB-BD31-4B8C-83A1-F6EECF244321}">
                <p14:modId xmlns:p14="http://schemas.microsoft.com/office/powerpoint/2010/main" val="280146823"/>
              </p:ext>
            </p:extLst>
          </p:nvPr>
        </p:nvGraphicFramePr>
        <p:xfrm>
          <a:off x="301924" y="1538377"/>
          <a:ext cx="11566524" cy="4119031"/>
        </p:xfrm>
        <a:graphic>
          <a:graphicData uri="http://schemas.openxmlformats.org/drawingml/2006/table">
            <a:tbl>
              <a:tblPr firstRow="1" bandRow="1">
                <a:tableStyleId>{5C22544A-7EE6-4342-B048-85BDC9FD1C3A}</a:tableStyleId>
              </a:tblPr>
              <a:tblGrid>
                <a:gridCol w="3855508">
                  <a:extLst>
                    <a:ext uri="{9D8B030D-6E8A-4147-A177-3AD203B41FA5}">
                      <a16:colId xmlns:a16="http://schemas.microsoft.com/office/drawing/2014/main" val="1284707304"/>
                    </a:ext>
                  </a:extLst>
                </a:gridCol>
                <a:gridCol w="3855508">
                  <a:extLst>
                    <a:ext uri="{9D8B030D-6E8A-4147-A177-3AD203B41FA5}">
                      <a16:colId xmlns:a16="http://schemas.microsoft.com/office/drawing/2014/main" val="4239303580"/>
                    </a:ext>
                  </a:extLst>
                </a:gridCol>
                <a:gridCol w="3855508">
                  <a:extLst>
                    <a:ext uri="{9D8B030D-6E8A-4147-A177-3AD203B41FA5}">
                      <a16:colId xmlns:a16="http://schemas.microsoft.com/office/drawing/2014/main" val="1719356161"/>
                    </a:ext>
                  </a:extLst>
                </a:gridCol>
              </a:tblGrid>
              <a:tr h="451224">
                <a:tc>
                  <a:txBody>
                    <a:bodyPr/>
                    <a:lstStyle/>
                    <a:p>
                      <a:r>
                        <a:rPr lang="en-US"/>
                        <a:t>LMI Weatherization Funding</a:t>
                      </a:r>
                    </a:p>
                  </a:txBody>
                  <a:tcPr>
                    <a:lnB w="12700">
                      <a:solidFill>
                        <a:schemeClr val="tx1"/>
                      </a:solidFill>
                    </a:lnB>
                  </a:tcPr>
                </a:tc>
                <a:tc>
                  <a:txBody>
                    <a:bodyPr/>
                    <a:lstStyle/>
                    <a:p>
                      <a:r>
                        <a:rPr lang="en-US"/>
                        <a:t>Total Other Funding Sources</a:t>
                      </a:r>
                    </a:p>
                  </a:txBody>
                  <a:tcPr>
                    <a:lnB w="12700">
                      <a:solidFill>
                        <a:schemeClr val="tx1"/>
                      </a:solidFill>
                    </a:lnB>
                  </a:tcPr>
                </a:tc>
                <a:tc>
                  <a:txBody>
                    <a:bodyPr/>
                    <a:lstStyle/>
                    <a:p>
                      <a:r>
                        <a:rPr lang="en-US"/>
                        <a:t>Pre-Wx &amp; Pre-Elx Barriers</a:t>
                      </a:r>
                    </a:p>
                  </a:txBody>
                  <a:tcPr>
                    <a:lnB w="12700">
                      <a:solidFill>
                        <a:schemeClr val="tx1"/>
                      </a:solidFill>
                    </a:lnB>
                  </a:tcPr>
                </a:tc>
                <a:extLst>
                  <a:ext uri="{0D108BD9-81ED-4DB2-BD59-A6C34878D82A}">
                    <a16:rowId xmlns:a16="http://schemas.microsoft.com/office/drawing/2014/main" val="1296696358"/>
                  </a:ext>
                </a:extLst>
              </a:tr>
              <a:tr h="3667807">
                <a:tc>
                  <a:txBody>
                    <a:bodyPr/>
                    <a:lstStyle/>
                    <a:p>
                      <a:pPr marL="342900" indent="-342900">
                        <a:buFont typeface="Arial"/>
                        <a:buChar char="•"/>
                      </a:pPr>
                      <a:r>
                        <a:rPr lang="en-US"/>
                        <a:t>Federal funding for low-income weatherization has been a long standing contributor to weatherization activity in VT</a:t>
                      </a:r>
                    </a:p>
                    <a:p>
                      <a:pPr marL="342900" lvl="0" indent="-342900">
                        <a:buFont typeface="Arial"/>
                        <a:buChar char="•"/>
                      </a:pPr>
                      <a:r>
                        <a:rPr lang="en-US"/>
                        <a:t>We hold current funding levels constant for the study period</a:t>
                      </a:r>
                    </a:p>
                    <a:p>
                      <a:pPr marL="342900" lvl="0" indent="-342900">
                        <a:buFont typeface="Arial"/>
                        <a:buChar char="•"/>
                      </a:pPr>
                      <a:r>
                        <a:rPr lang="en-US"/>
                        <a:t>This accounts for a total of $489M</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marL="342900" indent="-342900">
                        <a:buFont typeface="Arial"/>
                        <a:buChar char="•"/>
                      </a:pPr>
                      <a:r>
                        <a:rPr lang="en-US"/>
                        <a:t>Adding up the previously mentioned funding sources, we get a supplemental funding of $1.47B</a:t>
                      </a:r>
                    </a:p>
                  </a:txBody>
                  <a:tcPr>
                    <a:lnL w="12700">
                      <a:solidFill>
                        <a:schemeClr val="tx1"/>
                      </a:solidFill>
                    </a:lnL>
                    <a:lnR w="12700">
                      <a:solidFill>
                        <a:schemeClr val="tx1"/>
                      </a:solidFill>
                    </a:lnR>
                    <a:lnT w="12700">
                      <a:solidFill>
                        <a:schemeClr val="tx1"/>
                      </a:solidFill>
                    </a:lnT>
                    <a:lnB w="12700">
                      <a:solidFill>
                        <a:schemeClr val="tx1"/>
                      </a:solidFill>
                    </a:lnB>
                    <a:noFill/>
                  </a:tcPr>
                </a:tc>
                <a:tc>
                  <a:txBody>
                    <a:bodyPr/>
                    <a:lstStyle/>
                    <a:p>
                      <a:pPr marL="342900" indent="-342900">
                        <a:buFont typeface="Arial"/>
                        <a:buChar char="•"/>
                      </a:pPr>
                      <a:r>
                        <a:rPr lang="en-US"/>
                        <a:t>Pre-weatherization and pre-electrification barriers, such as knob-and-tube wiring and the need for electrical panel upgrades, represent potentially significant and uncertain costs in the pursuit of widespread decarbonization</a:t>
                      </a:r>
                    </a:p>
                    <a:p>
                      <a:pPr marL="342900" lvl="0" indent="-342900">
                        <a:buFont typeface="Arial"/>
                        <a:buChar char="•"/>
                      </a:pPr>
                      <a:r>
                        <a:rPr lang="en-US"/>
                        <a:t>We did not incorporate these costs into the study, but initial data from like jurisdictions reflect a possible cost of up to $5,000 per house on average</a:t>
                      </a:r>
                    </a:p>
                  </a:txBody>
                  <a:tcPr>
                    <a:lnL w="12700">
                      <a:solidFill>
                        <a:schemeClr val="tx1"/>
                      </a:solidFill>
                    </a:lnL>
                    <a:lnR w="12700">
                      <a:solidFill>
                        <a:schemeClr val="tx1"/>
                      </a:solidFill>
                    </a:lnR>
                    <a:lnT w="12700">
                      <a:solidFill>
                        <a:schemeClr val="tx1"/>
                      </a:solidFill>
                    </a:lnT>
                    <a:lnB w="12700">
                      <a:solidFill>
                        <a:schemeClr val="tx1"/>
                      </a:solidFill>
                    </a:lnB>
                    <a:noFill/>
                  </a:tcPr>
                </a:tc>
                <a:extLst>
                  <a:ext uri="{0D108BD9-81ED-4DB2-BD59-A6C34878D82A}">
                    <a16:rowId xmlns:a16="http://schemas.microsoft.com/office/drawing/2014/main" val="2468834140"/>
                  </a:ext>
                </a:extLst>
              </a:tr>
            </a:tbl>
          </a:graphicData>
        </a:graphic>
      </p:graphicFrame>
      <p:graphicFrame>
        <p:nvGraphicFramePr>
          <p:cNvPr id="7" name="Table 6">
            <a:extLst>
              <a:ext uri="{FF2B5EF4-FFF2-40B4-BE49-F238E27FC236}">
                <a16:creationId xmlns:a16="http://schemas.microsoft.com/office/drawing/2014/main" id="{0F18F70E-9710-9EED-847A-938033D2BA7E}"/>
              </a:ext>
            </a:extLst>
          </p:cNvPr>
          <p:cNvGraphicFramePr>
            <a:graphicFrameLocks noGrp="1"/>
          </p:cNvGraphicFramePr>
          <p:nvPr>
            <p:extLst>
              <p:ext uri="{D42A27DB-BD31-4B8C-83A1-F6EECF244321}">
                <p14:modId xmlns:p14="http://schemas.microsoft.com/office/powerpoint/2010/main" val="2457806322"/>
              </p:ext>
            </p:extLst>
          </p:nvPr>
        </p:nvGraphicFramePr>
        <p:xfrm>
          <a:off x="4241320" y="3134263"/>
          <a:ext cx="3696146" cy="1358938"/>
        </p:xfrm>
        <a:graphic>
          <a:graphicData uri="http://schemas.openxmlformats.org/drawingml/2006/table">
            <a:tbl>
              <a:tblPr firstRow="1" firstCol="1" bandRow="1">
                <a:tableStyleId>{5C22544A-7EE6-4342-B048-85BDC9FD1C3A}</a:tableStyleId>
              </a:tblPr>
              <a:tblGrid>
                <a:gridCol w="2261152">
                  <a:extLst>
                    <a:ext uri="{9D8B030D-6E8A-4147-A177-3AD203B41FA5}">
                      <a16:colId xmlns:a16="http://schemas.microsoft.com/office/drawing/2014/main" val="1265961960"/>
                    </a:ext>
                  </a:extLst>
                </a:gridCol>
                <a:gridCol w="1434994">
                  <a:extLst>
                    <a:ext uri="{9D8B030D-6E8A-4147-A177-3AD203B41FA5}">
                      <a16:colId xmlns:a16="http://schemas.microsoft.com/office/drawing/2014/main" val="743305368"/>
                    </a:ext>
                  </a:extLst>
                </a:gridCol>
              </a:tblGrid>
              <a:tr h="194134">
                <a:tc>
                  <a:txBody>
                    <a:bodyPr/>
                    <a:lstStyle/>
                    <a:p>
                      <a:r>
                        <a:rPr lang="en-US" sz="1050" b="1">
                          <a:solidFill>
                            <a:srgbClr val="000000"/>
                          </a:solidFill>
                          <a:effectLst/>
                          <a:latin typeface="Aptos Narrow"/>
                          <a:ea typeface="Times New Roman" panose="02020603050405020304" pitchFamily="18" charset="0"/>
                          <a:cs typeface="Times New Roman"/>
                        </a:rPr>
                        <a:t>Funding </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noFill/>
                  </a:tcPr>
                </a:tc>
                <a:tc>
                  <a:txBody>
                    <a:bodyPr/>
                    <a:lstStyle/>
                    <a:p>
                      <a:pPr algn="ctr"/>
                      <a:r>
                        <a:rPr lang="en-US" sz="1050" b="1">
                          <a:effectLst/>
                          <a:latin typeface="Aptos Narrow"/>
                          <a:ea typeface="Times New Roman" panose="02020603050405020304" pitchFamily="18" charset="0"/>
                          <a:cs typeface="Times New Roman"/>
                        </a:rPr>
                        <a:t>Total Spending</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9050" cap="flat" cmpd="sng" algn="ctr">
                      <a:solidFill>
                        <a:srgbClr val="666666"/>
                      </a:solidFill>
                      <a:prstDash val="solid"/>
                      <a:round/>
                      <a:headEnd type="none" w="med" len="med"/>
                      <a:tailEnd type="none" w="med" len="med"/>
                    </a:lnB>
                    <a:noFill/>
                  </a:tcPr>
                </a:tc>
                <a:extLst>
                  <a:ext uri="{0D108BD9-81ED-4DB2-BD59-A6C34878D82A}">
                    <a16:rowId xmlns:a16="http://schemas.microsoft.com/office/drawing/2014/main" val="3810111590"/>
                  </a:ext>
                </a:extLst>
              </a:tr>
              <a:tr h="194134">
                <a:tc>
                  <a:txBody>
                    <a:bodyPr/>
                    <a:lstStyle/>
                    <a:p>
                      <a:r>
                        <a:rPr lang="en-US" sz="1050">
                          <a:solidFill>
                            <a:srgbClr val="000000"/>
                          </a:solidFill>
                          <a:effectLst/>
                          <a:latin typeface="Aptos Narrow"/>
                          <a:ea typeface="Times New Roman" panose="02020603050405020304" pitchFamily="18" charset="0"/>
                          <a:cs typeface="Times New Roman"/>
                        </a:rPr>
                        <a:t>Total EEU Budget Applicable to CHS</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gn="ctr"/>
                      <a:r>
                        <a:rPr lang="en-US" sz="1050" b="1">
                          <a:solidFill>
                            <a:srgbClr val="000000"/>
                          </a:solidFill>
                          <a:effectLst/>
                          <a:latin typeface="Aptos Narrow"/>
                          <a:ea typeface="Times New Roman" panose="02020603050405020304" pitchFamily="18" charset="0"/>
                          <a:cs typeface="Times New Roman"/>
                        </a:rPr>
                        <a:t> </a:t>
                      </a:r>
                      <a:r>
                        <a:rPr lang="en-US" sz="1050">
                          <a:solidFill>
                            <a:srgbClr val="000000"/>
                          </a:solidFill>
                          <a:effectLst/>
                          <a:latin typeface="Aptos Narrow"/>
                          <a:ea typeface="Times New Roman" panose="02020603050405020304" pitchFamily="18" charset="0"/>
                          <a:cs typeface="Times New Roman"/>
                        </a:rPr>
                        <a:t>$ </a:t>
                      </a:r>
                      <a:r>
                        <a:rPr lang="en-US" sz="1050" b="1">
                          <a:solidFill>
                            <a:srgbClr val="000000"/>
                          </a:solidFill>
                          <a:effectLst/>
                          <a:latin typeface="Aptos Narrow"/>
                          <a:ea typeface="Times New Roman" panose="02020603050405020304" pitchFamily="18" charset="0"/>
                          <a:cs typeface="Times New Roman"/>
                        </a:rPr>
                        <a:t>             </a:t>
                      </a:r>
                      <a:r>
                        <a:rPr lang="en-US" sz="1050">
                          <a:solidFill>
                            <a:srgbClr val="000000"/>
                          </a:solidFill>
                          <a:effectLst/>
                          <a:latin typeface="Aptos Narrow"/>
                          <a:ea typeface="Times New Roman" panose="02020603050405020304" pitchFamily="18" charset="0"/>
                          <a:cs typeface="Times New Roman"/>
                        </a:rPr>
                        <a:t>537,711,405</a:t>
                      </a:r>
                      <a:r>
                        <a:rPr lang="en-US" sz="1050" b="1">
                          <a:solidFill>
                            <a:srgbClr val="000000"/>
                          </a:solidFill>
                          <a:effectLst/>
                          <a:latin typeface="Aptos Narrow"/>
                          <a:ea typeface="Times New Roman" panose="02020603050405020304" pitchFamily="18" charset="0"/>
                          <a:cs typeface="Times New Roman"/>
                        </a:rPr>
                        <a:t> </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9050" cap="flat" cmpd="sng" algn="ctr">
                      <a:solidFill>
                        <a:srgbClr val="666666"/>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3463924313"/>
                  </a:ext>
                </a:extLst>
              </a:tr>
              <a:tr h="194134">
                <a:tc>
                  <a:txBody>
                    <a:bodyPr/>
                    <a:lstStyle/>
                    <a:p>
                      <a:r>
                        <a:rPr lang="en-US" sz="1050">
                          <a:solidFill>
                            <a:srgbClr val="000000"/>
                          </a:solidFill>
                          <a:effectLst/>
                          <a:latin typeface="Aptos Narrow"/>
                          <a:ea typeface="Times New Roman" panose="02020603050405020304" pitchFamily="18" charset="0"/>
                          <a:cs typeface="Times New Roman"/>
                        </a:rPr>
                        <a:t>Total IRA Funding (HOMES/HEEHRA)</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gn="ctr"/>
                      <a:r>
                        <a:rPr lang="en-US" sz="1050">
                          <a:solidFill>
                            <a:srgbClr val="000000"/>
                          </a:solidFill>
                          <a:effectLst/>
                          <a:latin typeface="Aptos Narrow"/>
                          <a:ea typeface="Times New Roman" panose="02020603050405020304" pitchFamily="18" charset="0"/>
                          <a:cs typeface="Times New Roman"/>
                        </a:rPr>
                        <a:t> $                 39,036,720 </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2720578260"/>
                  </a:ext>
                </a:extLst>
              </a:tr>
              <a:tr h="194134">
                <a:tc>
                  <a:txBody>
                    <a:bodyPr/>
                    <a:lstStyle/>
                    <a:p>
                      <a:r>
                        <a:rPr lang="en-US" sz="1050">
                          <a:solidFill>
                            <a:srgbClr val="000000"/>
                          </a:solidFill>
                          <a:effectLst/>
                          <a:latin typeface="Aptos Narrow"/>
                          <a:ea typeface="Times New Roman" panose="02020603050405020304" pitchFamily="18" charset="0"/>
                          <a:cs typeface="Times New Roman"/>
                        </a:rPr>
                        <a:t>Total LMI Wx Funding</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gn="ctr"/>
                      <a:r>
                        <a:rPr lang="en-US" sz="1050">
                          <a:solidFill>
                            <a:srgbClr val="000000"/>
                          </a:solidFill>
                          <a:effectLst/>
                          <a:latin typeface="Aptos Narrow"/>
                          <a:ea typeface="Times New Roman" panose="02020603050405020304" pitchFamily="18" charset="0"/>
                          <a:cs typeface="Times New Roman"/>
                        </a:rPr>
                        <a:t> $              488,540,028 </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4026589198"/>
                  </a:ext>
                </a:extLst>
              </a:tr>
              <a:tr h="194134">
                <a:tc>
                  <a:txBody>
                    <a:bodyPr/>
                    <a:lstStyle/>
                    <a:p>
                      <a:r>
                        <a:rPr lang="en-US" sz="1050">
                          <a:solidFill>
                            <a:srgbClr val="000000"/>
                          </a:solidFill>
                          <a:effectLst/>
                          <a:latin typeface="Aptos Narrow"/>
                          <a:ea typeface="Times New Roman" panose="02020603050405020304" pitchFamily="18" charset="0"/>
                          <a:cs typeface="Times New Roman"/>
                        </a:rPr>
                        <a:t>Total Tier III RES Spending</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gn="ctr"/>
                      <a:r>
                        <a:rPr lang="en-US" sz="1050">
                          <a:solidFill>
                            <a:srgbClr val="000000"/>
                          </a:solidFill>
                          <a:effectLst/>
                          <a:latin typeface="Aptos Narrow"/>
                          <a:ea typeface="Times New Roman" panose="02020603050405020304" pitchFamily="18" charset="0"/>
                          <a:cs typeface="Times New Roman"/>
                        </a:rPr>
                        <a:t> $              334,270,104 </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1643669139"/>
                  </a:ext>
                </a:extLst>
              </a:tr>
              <a:tr h="194134">
                <a:tc>
                  <a:txBody>
                    <a:bodyPr/>
                    <a:lstStyle/>
                    <a:p>
                      <a:r>
                        <a:rPr lang="en-US" sz="1050">
                          <a:solidFill>
                            <a:srgbClr val="000000"/>
                          </a:solidFill>
                          <a:effectLst/>
                          <a:latin typeface="Aptos Narrow"/>
                          <a:ea typeface="Times New Roman" panose="02020603050405020304" pitchFamily="18" charset="0"/>
                          <a:cs typeface="Times New Roman"/>
                        </a:rPr>
                        <a:t>Federal Tax Credits</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gn="ctr"/>
                      <a:r>
                        <a:rPr lang="en-US" sz="1050">
                          <a:solidFill>
                            <a:srgbClr val="000000"/>
                          </a:solidFill>
                          <a:effectLst/>
                          <a:latin typeface="Aptos Narrow"/>
                          <a:ea typeface="Times New Roman" panose="02020603050405020304" pitchFamily="18" charset="0"/>
                          <a:cs typeface="Times New Roman"/>
                        </a:rPr>
                        <a:t> $                 72,200,216 </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64688317"/>
                  </a:ext>
                </a:extLst>
              </a:tr>
              <a:tr h="194134">
                <a:tc>
                  <a:txBody>
                    <a:bodyPr/>
                    <a:lstStyle/>
                    <a:p>
                      <a:r>
                        <a:rPr lang="en-US" sz="1050" b="1">
                          <a:solidFill>
                            <a:srgbClr val="000000"/>
                          </a:solidFill>
                          <a:effectLst/>
                          <a:latin typeface="Aptos Narrow"/>
                          <a:ea typeface="Times New Roman" panose="02020603050405020304" pitchFamily="18" charset="0"/>
                          <a:cs typeface="Times New Roman"/>
                        </a:rPr>
                        <a:t>Total</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tc>
                  <a:txBody>
                    <a:bodyPr/>
                    <a:lstStyle/>
                    <a:p>
                      <a:pPr algn="ctr"/>
                      <a:r>
                        <a:rPr lang="en-US" sz="1050" b="1">
                          <a:solidFill>
                            <a:srgbClr val="000000"/>
                          </a:solidFill>
                          <a:effectLst/>
                          <a:latin typeface="Aptos Narrow"/>
                          <a:ea typeface="Times New Roman" panose="02020603050405020304" pitchFamily="18" charset="0"/>
                          <a:cs typeface="Times New Roman"/>
                        </a:rPr>
                        <a:t> $          1,471,758,473 </a:t>
                      </a:r>
                      <a:endParaRPr lang="en-US" sz="1050">
                        <a:effectLst/>
                      </a:endParaRPr>
                    </a:p>
                  </a:txBody>
                  <a:tcPr marL="68580" marR="68580" marT="0" marB="0">
                    <a:lnL w="12700" cap="flat" cmpd="sng" algn="ctr">
                      <a:solidFill>
                        <a:srgbClr val="999999"/>
                      </a:solidFill>
                      <a:prstDash val="solid"/>
                      <a:round/>
                      <a:headEnd type="none" w="med" len="med"/>
                      <a:tailEnd type="none" w="med" len="med"/>
                    </a:lnL>
                    <a:lnR w="12700" cap="flat" cmpd="sng" algn="ctr">
                      <a:solidFill>
                        <a:srgbClr val="999999"/>
                      </a:solidFill>
                      <a:prstDash val="solid"/>
                      <a:round/>
                      <a:headEnd type="none" w="med" len="med"/>
                      <a:tailEnd type="none" w="med" len="med"/>
                    </a:lnR>
                    <a:lnT w="12700" cap="flat" cmpd="sng" algn="ctr">
                      <a:solidFill>
                        <a:srgbClr val="999999"/>
                      </a:solidFill>
                      <a:prstDash val="solid"/>
                      <a:round/>
                      <a:headEnd type="none" w="med" len="med"/>
                      <a:tailEnd type="none" w="med" len="med"/>
                    </a:lnT>
                    <a:lnB w="12700" cap="flat" cmpd="sng" algn="ctr">
                      <a:solidFill>
                        <a:srgbClr val="999999"/>
                      </a:solidFill>
                      <a:prstDash val="solid"/>
                      <a:round/>
                      <a:headEnd type="none" w="med" len="med"/>
                      <a:tailEnd type="none" w="med" len="med"/>
                    </a:lnB>
                    <a:noFill/>
                  </a:tcPr>
                </a:tc>
                <a:extLst>
                  <a:ext uri="{0D108BD9-81ED-4DB2-BD59-A6C34878D82A}">
                    <a16:rowId xmlns:a16="http://schemas.microsoft.com/office/drawing/2014/main" val="3163697120"/>
                  </a:ext>
                </a:extLst>
              </a:tr>
            </a:tbl>
          </a:graphicData>
        </a:graphic>
      </p:graphicFrame>
    </p:spTree>
    <p:extLst>
      <p:ext uri="{BB962C8B-B14F-4D97-AF65-F5344CB8AC3E}">
        <p14:creationId xmlns:p14="http://schemas.microsoft.com/office/powerpoint/2010/main" val="3653870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lstStyle/>
          <a:p>
            <a:r>
              <a:rPr lang="en-US"/>
              <a:t>Introductions</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Project team and staff</a:t>
            </a: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299873" y="2229110"/>
            <a:ext cx="11567161" cy="3758833"/>
          </a:xfrm>
        </p:spPr>
        <p:txBody>
          <a:bodyPr vert="horz" lIns="91440" tIns="45720" rIns="91440" bIns="45720" rtlCol="0" anchor="t">
            <a:normAutofit/>
          </a:bodyPr>
          <a:lstStyle/>
          <a:p>
            <a:pPr marL="228600" indent="-228600"/>
            <a:r>
              <a:rPr lang="en-US" sz="2200">
                <a:latin typeface="Franklin Gothic Book"/>
              </a:rPr>
              <a:t>Project Team</a:t>
            </a:r>
            <a:endParaRPr lang="en-US">
              <a:latin typeface="Franklin Gothic Book"/>
            </a:endParaRPr>
          </a:p>
          <a:p>
            <a:pPr marL="685800" lvl="1" indent="-228600"/>
            <a:r>
              <a:rPr lang="en-US" sz="2000">
                <a:latin typeface="Franklin Gothic Book"/>
              </a:rPr>
              <a:t>NV5: Overall potential study project manager</a:t>
            </a:r>
          </a:p>
          <a:p>
            <a:pPr marL="685800" lvl="1" indent="-228600"/>
            <a:r>
              <a:rPr lang="en-US" sz="2000">
                <a:latin typeface="Franklin Gothic Book"/>
              </a:rPr>
              <a:t>Energy and Environmental Economics, Inc. (E3): Emerging fuels subject matter experts</a:t>
            </a:r>
          </a:p>
          <a:p>
            <a:pPr marL="228600" indent="-228600"/>
            <a:r>
              <a:rPr lang="en-US" sz="2200">
                <a:latin typeface="Franklin Gothic Book"/>
              </a:rPr>
              <a:t>Staff Intros</a:t>
            </a:r>
          </a:p>
          <a:p>
            <a:pPr marL="685800" lvl="1" indent="-228600"/>
            <a:r>
              <a:rPr lang="en-US" sz="2000">
                <a:latin typeface="Franklin Gothic Book"/>
              </a:rPr>
              <a:t>NV5</a:t>
            </a:r>
          </a:p>
          <a:p>
            <a:pPr marL="1143000" lvl="2" indent="-228600"/>
            <a:r>
              <a:rPr lang="en-US" sz="1800">
                <a:latin typeface="Franklin Gothic Book"/>
              </a:rPr>
              <a:t>Ben Cartwright, Project Manager</a:t>
            </a:r>
          </a:p>
          <a:p>
            <a:pPr marL="1143000" lvl="2" indent="-228600"/>
            <a:r>
              <a:rPr lang="en-US" sz="1800">
                <a:latin typeface="Franklin Gothic Book"/>
              </a:rPr>
              <a:t>Matthew Socks, Senior Technical Director</a:t>
            </a:r>
          </a:p>
          <a:p>
            <a:pPr marL="1143000" lvl="2" indent="-228600"/>
            <a:r>
              <a:rPr lang="en-US" sz="1800">
                <a:latin typeface="Franklin Gothic Book"/>
              </a:rPr>
              <a:t>Cliff McDonald, Senior Consultant </a:t>
            </a:r>
          </a:p>
          <a:p>
            <a:pPr marL="1143000" lvl="2" indent="-228600"/>
            <a:r>
              <a:rPr lang="en-US" sz="1800">
                <a:latin typeface="Franklin Gothic Book"/>
              </a:rPr>
              <a:t>Griff Keating, Consultant</a:t>
            </a:r>
          </a:p>
          <a:p>
            <a:pPr marL="685800" lvl="1" indent="-228600"/>
            <a:r>
              <a:rPr lang="en-US" sz="2000">
                <a:latin typeface="Franklin Gothic Book"/>
              </a:rPr>
              <a:t>E3</a:t>
            </a:r>
          </a:p>
          <a:p>
            <a:pPr marL="1143000" lvl="2" indent="-228600"/>
            <a:r>
              <a:rPr lang="en-US" sz="1800">
                <a:latin typeface="Franklin Gothic Book"/>
              </a:rPr>
              <a:t>Dr. Bill Wheatle, Emerging Fuels Technical Lead</a:t>
            </a:r>
          </a:p>
          <a:p>
            <a:pPr marL="457200" lvl="1" indent="0">
              <a:buNone/>
            </a:pPr>
            <a:endParaRPr lang="en-US"/>
          </a:p>
          <a:p>
            <a:pPr marL="228600" indent="-228600"/>
            <a:endParaRPr lang="en-US"/>
          </a:p>
        </p:txBody>
      </p:sp>
    </p:spTree>
    <p:extLst>
      <p:ext uri="{BB962C8B-B14F-4D97-AF65-F5344CB8AC3E}">
        <p14:creationId xmlns:p14="http://schemas.microsoft.com/office/powerpoint/2010/main" val="41818167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lstStyle/>
          <a:p>
            <a:r>
              <a:rPr lang="en-US" dirty="0"/>
              <a:t>Final report and supplemental data</a:t>
            </a:r>
            <a:endParaRPr lang="en-US" dirty="0">
              <a:solidFill>
                <a:srgbClr val="FF0000"/>
              </a:solidFill>
            </a:endParaRP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312419" y="1549488"/>
            <a:ext cx="11567161" cy="4650421"/>
          </a:xfrm>
        </p:spPr>
        <p:txBody>
          <a:bodyPr vert="horz" lIns="91440" tIns="45720" rIns="91440" bIns="45720" rtlCol="0" anchor="t">
            <a:normAutofit/>
          </a:bodyPr>
          <a:lstStyle/>
          <a:p>
            <a:pPr marL="228600" indent="-228600"/>
            <a:r>
              <a:rPr lang="en-US" dirty="0">
                <a:latin typeface="Franklin Gothic Book"/>
              </a:rPr>
              <a:t>Detailed appendices with measure-level potential results are available for all scenarios</a:t>
            </a:r>
          </a:p>
          <a:p>
            <a:pPr marL="228600" indent="-228600"/>
            <a:r>
              <a:rPr lang="en-US" dirty="0">
                <a:latin typeface="Franklin Gothic Book"/>
              </a:rPr>
              <a:t>Final report, supplemental workbooks, and TAG feedback responses available on Public Service Department website:</a:t>
            </a:r>
          </a:p>
          <a:p>
            <a:pPr marL="685805" lvl="1" indent="-228600"/>
            <a:r>
              <a:rPr lang="en-US" dirty="0">
                <a:latin typeface="Franklin Gothic Book"/>
              </a:rPr>
              <a:t>https://publicservice.vermont.gov/clean-heat-standard/public-service-department-thermal-sector-carbon-reduction-potential-study </a:t>
            </a:r>
          </a:p>
          <a:p>
            <a:pPr marL="228600" indent="-228600"/>
            <a:endParaRPr lang="en-US" dirty="0">
              <a:latin typeface="Franklin Gothic Book"/>
            </a:endParaRPr>
          </a:p>
          <a:p>
            <a:pPr marL="228600" indent="-228600"/>
            <a:endParaRPr lang="en-US" dirty="0">
              <a:latin typeface="Franklin Gothic Book"/>
            </a:endParaRPr>
          </a:p>
          <a:p>
            <a:pPr marL="228600" indent="-228600"/>
            <a:endParaRPr lang="en-US" dirty="0">
              <a:latin typeface="Franklin Gothic Book"/>
            </a:endParaRPr>
          </a:p>
        </p:txBody>
      </p:sp>
    </p:spTree>
    <p:extLst>
      <p:ext uri="{BB962C8B-B14F-4D97-AF65-F5344CB8AC3E}">
        <p14:creationId xmlns:p14="http://schemas.microsoft.com/office/powerpoint/2010/main" val="26218674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157EAF6-9C70-EC69-13E0-44B5FCE86CDC}"/>
              </a:ext>
            </a:extLst>
          </p:cNvPr>
          <p:cNvSpPr>
            <a:spLocks noGrp="1"/>
          </p:cNvSpPr>
          <p:nvPr>
            <p:ph sz="half" idx="2"/>
          </p:nvPr>
        </p:nvSpPr>
        <p:spPr>
          <a:xfrm>
            <a:off x="312419" y="1692451"/>
            <a:ext cx="11567161" cy="3758833"/>
          </a:xfrm>
        </p:spPr>
        <p:txBody>
          <a:bodyPr/>
          <a:lstStyle/>
          <a:p>
            <a:pPr marL="0" indent="0" algn="ctr">
              <a:buNone/>
            </a:pPr>
            <a:endParaRPr lang="en-US" sz="2800"/>
          </a:p>
          <a:p>
            <a:pPr marL="0" indent="0" algn="ctr">
              <a:buNone/>
            </a:pPr>
            <a:endParaRPr lang="en-US" sz="2800"/>
          </a:p>
          <a:p>
            <a:pPr marL="0" indent="0" algn="ctr">
              <a:buNone/>
            </a:pPr>
            <a:r>
              <a:rPr lang="en-US"/>
              <a:t>Matt Socks, Senior Technical Director</a:t>
            </a:r>
          </a:p>
          <a:p>
            <a:pPr marL="0" indent="0" algn="ctr">
              <a:buNone/>
            </a:pPr>
            <a:r>
              <a:rPr lang="en-US">
                <a:solidFill>
                  <a:schemeClr val="tx2">
                    <a:lumMod val="75000"/>
                  </a:schemeClr>
                </a:solidFill>
                <a:hlinkClick r:id="rId2"/>
              </a:rPr>
              <a:t>matthew.socks@nv5.com</a:t>
            </a:r>
            <a:endParaRPr lang="en-US">
              <a:solidFill>
                <a:schemeClr val="tx2">
                  <a:lumMod val="75000"/>
                </a:schemeClr>
              </a:solidFill>
            </a:endParaRPr>
          </a:p>
          <a:p>
            <a:pPr marL="0" indent="0" algn="ctr">
              <a:buNone/>
            </a:pPr>
            <a:endParaRPr lang="en-US"/>
          </a:p>
          <a:p>
            <a:pPr marL="0" indent="0" algn="ctr">
              <a:buNone/>
            </a:pPr>
            <a:r>
              <a:rPr lang="en-US"/>
              <a:t>Ben Cartwright, Senior Consultant Clean Energy</a:t>
            </a:r>
          </a:p>
          <a:p>
            <a:pPr marL="0" indent="0" algn="ctr">
              <a:buNone/>
            </a:pPr>
            <a:r>
              <a:rPr lang="en-US">
                <a:solidFill>
                  <a:schemeClr val="tx2">
                    <a:lumMod val="75000"/>
                  </a:schemeClr>
                </a:solidFill>
                <a:hlinkClick r:id="rId3"/>
              </a:rPr>
              <a:t>benjamin.cartwright@nv5.com</a:t>
            </a:r>
            <a:endParaRPr lang="en-US">
              <a:solidFill>
                <a:schemeClr val="tx2">
                  <a:lumMod val="75000"/>
                </a:schemeClr>
              </a:solidFill>
            </a:endParaRPr>
          </a:p>
          <a:p>
            <a:pPr marL="0" indent="0" algn="ctr">
              <a:buNone/>
            </a:pPr>
            <a:endParaRPr lang="en-US">
              <a:solidFill>
                <a:schemeClr val="tx2">
                  <a:lumMod val="75000"/>
                </a:schemeClr>
              </a:solidFill>
            </a:endParaRPr>
          </a:p>
          <a:p>
            <a:pPr marL="0" indent="0" algn="ctr">
              <a:buNone/>
            </a:pPr>
            <a:endParaRPr lang="en-US">
              <a:solidFill>
                <a:schemeClr val="tx2">
                  <a:lumMod val="75000"/>
                </a:schemeClr>
              </a:solidFill>
            </a:endParaRPr>
          </a:p>
          <a:p>
            <a:pPr marL="0" indent="0">
              <a:buNone/>
            </a:pPr>
            <a:endParaRPr lang="en-US"/>
          </a:p>
        </p:txBody>
      </p:sp>
    </p:spTree>
    <p:extLst>
      <p:ext uri="{BB962C8B-B14F-4D97-AF65-F5344CB8AC3E}">
        <p14:creationId xmlns:p14="http://schemas.microsoft.com/office/powerpoint/2010/main" val="175274749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3157EAF6-9C70-EC69-13E0-44B5FCE86CDC}"/>
              </a:ext>
            </a:extLst>
          </p:cNvPr>
          <p:cNvSpPr>
            <a:spLocks noGrp="1"/>
          </p:cNvSpPr>
          <p:nvPr>
            <p:ph sz="half" idx="2"/>
          </p:nvPr>
        </p:nvSpPr>
        <p:spPr>
          <a:xfrm>
            <a:off x="312419" y="1692451"/>
            <a:ext cx="11567161" cy="3758833"/>
          </a:xfrm>
        </p:spPr>
        <p:txBody>
          <a:bodyPr/>
          <a:lstStyle/>
          <a:p>
            <a:pPr marL="0" indent="0" algn="ctr">
              <a:buNone/>
            </a:pPr>
            <a:endParaRPr lang="en-US" sz="2800"/>
          </a:p>
          <a:p>
            <a:pPr marL="0" indent="0" algn="ctr">
              <a:buNone/>
            </a:pPr>
            <a:endParaRPr lang="en-US">
              <a:solidFill>
                <a:schemeClr val="tx2">
                  <a:lumMod val="75000"/>
                </a:schemeClr>
              </a:solidFill>
            </a:endParaRPr>
          </a:p>
          <a:p>
            <a:pPr marL="0" indent="0" algn="ctr">
              <a:buNone/>
            </a:pPr>
            <a:endParaRPr lang="en-US">
              <a:solidFill>
                <a:schemeClr val="tx2">
                  <a:lumMod val="75000"/>
                </a:schemeClr>
              </a:solidFill>
            </a:endParaRPr>
          </a:p>
          <a:p>
            <a:pPr marL="0" indent="0" algn="ctr">
              <a:buNone/>
            </a:pPr>
            <a:r>
              <a:rPr lang="en-US" sz="5400" b="1">
                <a:solidFill>
                  <a:schemeClr val="tx2">
                    <a:lumMod val="75000"/>
                  </a:schemeClr>
                </a:solidFill>
              </a:rPr>
              <a:t>APPENDIX</a:t>
            </a:r>
          </a:p>
          <a:p>
            <a:pPr marL="0" indent="0" algn="ctr">
              <a:buNone/>
            </a:pPr>
            <a:endParaRPr lang="en-US">
              <a:solidFill>
                <a:schemeClr val="tx2">
                  <a:lumMod val="75000"/>
                </a:schemeClr>
              </a:solidFill>
            </a:endParaRPr>
          </a:p>
          <a:p>
            <a:pPr marL="0" indent="0">
              <a:buNone/>
            </a:pPr>
            <a:endParaRPr lang="en-US"/>
          </a:p>
        </p:txBody>
      </p:sp>
    </p:spTree>
    <p:extLst>
      <p:ext uri="{BB962C8B-B14F-4D97-AF65-F5344CB8AC3E}">
        <p14:creationId xmlns:p14="http://schemas.microsoft.com/office/powerpoint/2010/main" val="33721369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lstStyle/>
          <a:p>
            <a:r>
              <a:rPr lang="en-US"/>
              <a:t>Methodology</a:t>
            </a: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Modeling assumptions</a:t>
            </a: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312419" y="2512008"/>
            <a:ext cx="11567161" cy="3758833"/>
          </a:xfrm>
        </p:spPr>
        <p:txBody>
          <a:bodyPr vert="horz" lIns="91440" tIns="45720" rIns="91440" bIns="45720" rtlCol="0" anchor="t">
            <a:normAutofit/>
          </a:bodyPr>
          <a:lstStyle/>
          <a:p>
            <a:pPr marL="228600" indent="-228600"/>
            <a:r>
              <a:rPr lang="en-US">
                <a:latin typeface="Franklin Gothic Book"/>
              </a:rPr>
              <a:t>Baseline is the existing condition</a:t>
            </a:r>
            <a:endParaRPr lang="en-US"/>
          </a:p>
          <a:p>
            <a:pPr marL="685800" lvl="1" indent="-228600"/>
            <a:r>
              <a:rPr lang="en-US" sz="1800">
                <a:latin typeface="Franklin Gothic Book"/>
              </a:rPr>
              <a:t>"Like-for-Like" replacement assumed for when the existing equipment would have failed</a:t>
            </a:r>
          </a:p>
          <a:p>
            <a:pPr marL="228600" indent="-228600"/>
            <a:r>
              <a:rPr lang="en-US">
                <a:latin typeface="Franklin Gothic Book"/>
              </a:rPr>
              <a:t>Results represent </a:t>
            </a:r>
            <a:r>
              <a:rPr lang="en-US" b="1">
                <a:latin typeface="Franklin Gothic Book"/>
              </a:rPr>
              <a:t>gross</a:t>
            </a:r>
            <a:r>
              <a:rPr lang="en-US">
                <a:latin typeface="Franklin Gothic Book"/>
              </a:rPr>
              <a:t> savings (i.e., no Net-to-Gross Ratios applied)</a:t>
            </a:r>
          </a:p>
          <a:p>
            <a:pPr marL="228600" indent="-228600"/>
            <a:r>
              <a:rPr lang="en-US">
                <a:latin typeface="Franklin Gothic Book"/>
              </a:rPr>
              <a:t>Baseline forecasted energy use assumed to be flat over analysis period</a:t>
            </a:r>
          </a:p>
          <a:p>
            <a:pPr marL="228600" indent="-228600"/>
            <a:r>
              <a:rPr lang="en-US"/>
              <a:t>CHS is envisioned as a tool to meet GWSA targets (consistent with GHG inventory accounting) but credits are quantified in annual </a:t>
            </a:r>
            <a:r>
              <a:rPr lang="en-US" i="1"/>
              <a:t>lifecycle</a:t>
            </a:r>
            <a:r>
              <a:rPr lang="en-US"/>
              <a:t> emissions reductions</a:t>
            </a:r>
          </a:p>
          <a:p>
            <a:pPr marL="685805" lvl="1" indent="-228600"/>
            <a:r>
              <a:rPr lang="en-US"/>
              <a:t>Wood heating uses a </a:t>
            </a:r>
            <a:r>
              <a:rPr lang="en-US" err="1"/>
              <a:t>GWPbio</a:t>
            </a:r>
            <a:r>
              <a:rPr lang="en-US"/>
              <a:t> factor of 0.30 to reflect VT forests</a:t>
            </a:r>
          </a:p>
          <a:p>
            <a:pPr marL="228600" indent="-228600"/>
            <a:r>
              <a:rPr lang="en-US">
                <a:latin typeface="Franklin Gothic Book"/>
              </a:rPr>
              <a:t>Renewable/biofuels fuels repurchased every year; however, electrified customers (or more generally, customers who have fuel switched) will not revert to fossil fuel-fired equipment</a:t>
            </a:r>
          </a:p>
          <a:p>
            <a:pPr marL="228600" indent="-228600"/>
            <a:endParaRPr lang="en-US">
              <a:latin typeface="Franklin Gothic Book"/>
            </a:endParaRPr>
          </a:p>
          <a:p>
            <a:pPr marL="228600" indent="-228600"/>
            <a:endParaRPr lang="en-US"/>
          </a:p>
        </p:txBody>
      </p:sp>
      <p:sp>
        <p:nvSpPr>
          <p:cNvPr id="6" name="Text Placeholder 4">
            <a:extLst>
              <a:ext uri="{FF2B5EF4-FFF2-40B4-BE49-F238E27FC236}">
                <a16:creationId xmlns:a16="http://schemas.microsoft.com/office/drawing/2014/main" id="{D94C5146-93EB-DA05-A690-7E30F223ACDF}"/>
              </a:ext>
            </a:extLst>
          </p:cNvPr>
          <p:cNvSpPr>
            <a:spLocks noGrp="1"/>
          </p:cNvSpPr>
          <p:nvPr>
            <p:ph type="body" idx="12"/>
          </p:nvPr>
        </p:nvSpPr>
        <p:spPr>
          <a:xfrm>
            <a:off x="299874" y="1996715"/>
            <a:ext cx="11567161" cy="312669"/>
          </a:xfrm>
        </p:spPr>
        <p:txBody>
          <a:bodyPr/>
          <a:lstStyle/>
          <a:p>
            <a:r>
              <a:rPr lang="en-US" u="sng"/>
              <a:t>General</a:t>
            </a:r>
            <a:r>
              <a:rPr lang="en-US"/>
              <a:t> Assumptions</a:t>
            </a:r>
          </a:p>
        </p:txBody>
      </p:sp>
    </p:spTree>
    <p:extLst>
      <p:ext uri="{BB962C8B-B14F-4D97-AF65-F5344CB8AC3E}">
        <p14:creationId xmlns:p14="http://schemas.microsoft.com/office/powerpoint/2010/main" val="180369387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lstStyle/>
          <a:p>
            <a:r>
              <a:rPr lang="en-US"/>
              <a:t>Methodology</a:t>
            </a: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Modeling assumptions</a:t>
            </a: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312419" y="2512008"/>
            <a:ext cx="11567161" cy="3758833"/>
          </a:xfrm>
        </p:spPr>
        <p:txBody>
          <a:bodyPr vert="horz" lIns="91440" tIns="45720" rIns="91440" bIns="45720" rtlCol="0" anchor="t">
            <a:normAutofit/>
          </a:bodyPr>
          <a:lstStyle/>
          <a:p>
            <a:r>
              <a:rPr lang="en-US"/>
              <a:t>Technical Potential assumes all technologically feasible measures could be installed instantaneously</a:t>
            </a:r>
          </a:p>
          <a:p>
            <a:r>
              <a:rPr lang="en-US"/>
              <a:t>Assumes measures impacts persist over the entire analysis period</a:t>
            </a:r>
          </a:p>
          <a:p>
            <a:pPr lvl="1"/>
            <a:r>
              <a:rPr lang="en-US"/>
              <a:t>Exception: Biofuels and renewables fuels which must be implemented annually</a:t>
            </a:r>
          </a:p>
          <a:p>
            <a:r>
              <a:rPr lang="en-US"/>
              <a:t>Results reflect </a:t>
            </a:r>
            <a:r>
              <a:rPr lang="en-US" u="sng"/>
              <a:t>measure-level</a:t>
            </a:r>
            <a:r>
              <a:rPr lang="en-US"/>
              <a:t> technical potential without any consideration of competition (i.e., mutual exclusivity) and measure interactions.</a:t>
            </a:r>
          </a:p>
          <a:p>
            <a:r>
              <a:rPr lang="en-US"/>
              <a:t>Therefore, the measure-level potential is not additive.</a:t>
            </a:r>
          </a:p>
          <a:p>
            <a:r>
              <a:rPr lang="en-US"/>
              <a:t>Technical Potential is useful as a steppingstone to conducting Maximum Achievable and Act 18 Optimized scenarios.</a:t>
            </a:r>
          </a:p>
        </p:txBody>
      </p:sp>
      <p:sp>
        <p:nvSpPr>
          <p:cNvPr id="6" name="Text Placeholder 4">
            <a:extLst>
              <a:ext uri="{FF2B5EF4-FFF2-40B4-BE49-F238E27FC236}">
                <a16:creationId xmlns:a16="http://schemas.microsoft.com/office/drawing/2014/main" id="{D94C5146-93EB-DA05-A690-7E30F223ACDF}"/>
              </a:ext>
            </a:extLst>
          </p:cNvPr>
          <p:cNvSpPr>
            <a:spLocks noGrp="1"/>
          </p:cNvSpPr>
          <p:nvPr>
            <p:ph type="body" idx="12"/>
          </p:nvPr>
        </p:nvSpPr>
        <p:spPr>
          <a:xfrm>
            <a:off x="299874" y="1996715"/>
            <a:ext cx="11567161" cy="312669"/>
          </a:xfrm>
        </p:spPr>
        <p:txBody>
          <a:bodyPr/>
          <a:lstStyle/>
          <a:p>
            <a:r>
              <a:rPr lang="en-US" u="sng"/>
              <a:t>Technical Potential</a:t>
            </a:r>
            <a:r>
              <a:rPr lang="en-US"/>
              <a:t> Assumptions</a:t>
            </a:r>
          </a:p>
        </p:txBody>
      </p:sp>
    </p:spTree>
    <p:extLst>
      <p:ext uri="{BB962C8B-B14F-4D97-AF65-F5344CB8AC3E}">
        <p14:creationId xmlns:p14="http://schemas.microsoft.com/office/powerpoint/2010/main" val="11026760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lstStyle/>
          <a:p>
            <a:r>
              <a:rPr lang="en-US"/>
              <a:t>Methodology</a:t>
            </a: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Modeling assumptions</a:t>
            </a: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312419" y="2512008"/>
            <a:ext cx="11567161" cy="3758833"/>
          </a:xfrm>
        </p:spPr>
        <p:txBody>
          <a:bodyPr vert="horz" lIns="91440" tIns="45720" rIns="91440" bIns="45720" rtlCol="0" anchor="t">
            <a:normAutofit/>
          </a:bodyPr>
          <a:lstStyle/>
          <a:p>
            <a:r>
              <a:rPr lang="en-US"/>
              <a:t>Reflects application of adoption curves considering market barriers.</a:t>
            </a:r>
          </a:p>
          <a:p>
            <a:r>
              <a:rPr lang="en-US"/>
              <a:t>Includes impacts of measure competition (i.e., mutual exclusivity) and interactions.</a:t>
            </a:r>
          </a:p>
          <a:p>
            <a:pPr marL="228600" indent="-228600"/>
            <a:r>
              <a:rPr lang="en-US"/>
              <a:t>Maximum Achievable potential assumes incentive costs only and </a:t>
            </a:r>
            <a:r>
              <a:rPr lang="en-US" u="sng"/>
              <a:t>does not include administrative program costs.</a:t>
            </a:r>
          </a:p>
          <a:p>
            <a:r>
              <a:rPr lang="en-US"/>
              <a:t>Maximum Achievable analysis assumes program incentives cover 100% of the total installed costs</a:t>
            </a:r>
          </a:p>
          <a:p>
            <a:pPr lvl="1"/>
            <a:r>
              <a:rPr lang="en-US"/>
              <a:t>Installed costs are total estimated equipment and labor costs associated a customer would pay for the installation of clean heat measures.</a:t>
            </a:r>
          </a:p>
          <a:p>
            <a:pPr lvl="1"/>
            <a:r>
              <a:rPr lang="en-US"/>
              <a:t>Exception: Installed cost for biofuel/renewable fuel measures is calculated as the difference in retail cost between the baseline conventional and clean fuel.</a:t>
            </a:r>
          </a:p>
          <a:p>
            <a:pPr lvl="1"/>
            <a:r>
              <a:rPr lang="en-US"/>
              <a:t>Note: Electric panel upgrades and pre-weatherization barriers costs are not considered in total installed costs.</a:t>
            </a:r>
          </a:p>
          <a:p>
            <a:r>
              <a:rPr lang="en-US"/>
              <a:t>Clean Fuels are disqualified if and when they exceed carbon intensity requirements of Act 18.</a:t>
            </a:r>
          </a:p>
        </p:txBody>
      </p:sp>
      <p:sp>
        <p:nvSpPr>
          <p:cNvPr id="6" name="Text Placeholder 4">
            <a:extLst>
              <a:ext uri="{FF2B5EF4-FFF2-40B4-BE49-F238E27FC236}">
                <a16:creationId xmlns:a16="http://schemas.microsoft.com/office/drawing/2014/main" id="{D94C5146-93EB-DA05-A690-7E30F223ACDF}"/>
              </a:ext>
            </a:extLst>
          </p:cNvPr>
          <p:cNvSpPr>
            <a:spLocks noGrp="1"/>
          </p:cNvSpPr>
          <p:nvPr>
            <p:ph type="body" idx="12"/>
          </p:nvPr>
        </p:nvSpPr>
        <p:spPr>
          <a:xfrm>
            <a:off x="299874" y="1996715"/>
            <a:ext cx="11567161" cy="312669"/>
          </a:xfrm>
        </p:spPr>
        <p:txBody>
          <a:bodyPr/>
          <a:lstStyle/>
          <a:p>
            <a:r>
              <a:rPr lang="en-US" u="sng"/>
              <a:t>Maximum Achievable Potential</a:t>
            </a:r>
            <a:r>
              <a:rPr lang="en-US"/>
              <a:t> Assumptions</a:t>
            </a:r>
          </a:p>
        </p:txBody>
      </p:sp>
    </p:spTree>
    <p:extLst>
      <p:ext uri="{BB962C8B-B14F-4D97-AF65-F5344CB8AC3E}">
        <p14:creationId xmlns:p14="http://schemas.microsoft.com/office/powerpoint/2010/main" val="108587784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lstStyle/>
          <a:p>
            <a:r>
              <a:rPr lang="en-US"/>
              <a:t>methodology</a:t>
            </a: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Modeling assumptions – Maximum achievable</a:t>
            </a:r>
          </a:p>
        </p:txBody>
      </p:sp>
      <p:sp>
        <p:nvSpPr>
          <p:cNvPr id="5" name="Text Placeholder 4">
            <a:extLst>
              <a:ext uri="{FF2B5EF4-FFF2-40B4-BE49-F238E27FC236}">
                <a16:creationId xmlns:a16="http://schemas.microsoft.com/office/drawing/2014/main" id="{3F5A60B9-897A-B7F7-7D1D-9C77C3C0C999}"/>
              </a:ext>
            </a:extLst>
          </p:cNvPr>
          <p:cNvSpPr>
            <a:spLocks noGrp="1"/>
          </p:cNvSpPr>
          <p:nvPr>
            <p:ph type="body" idx="12"/>
          </p:nvPr>
        </p:nvSpPr>
        <p:spPr>
          <a:xfrm>
            <a:off x="299874" y="1996715"/>
            <a:ext cx="11567161" cy="312669"/>
          </a:xfrm>
        </p:spPr>
        <p:txBody>
          <a:bodyPr/>
          <a:lstStyle/>
          <a:p>
            <a:r>
              <a:rPr lang="en-US"/>
              <a:t>Measure Loading Order</a:t>
            </a:r>
          </a:p>
        </p:txBody>
      </p:sp>
      <p:graphicFrame>
        <p:nvGraphicFramePr>
          <p:cNvPr id="8" name="Content Placeholder 7">
            <a:extLst>
              <a:ext uri="{FF2B5EF4-FFF2-40B4-BE49-F238E27FC236}">
                <a16:creationId xmlns:a16="http://schemas.microsoft.com/office/drawing/2014/main" id="{AEED3E99-70E5-76F9-F26A-CE73789E29C3}"/>
              </a:ext>
            </a:extLst>
          </p:cNvPr>
          <p:cNvGraphicFramePr>
            <a:graphicFrameLocks noGrp="1"/>
          </p:cNvGraphicFramePr>
          <p:nvPr>
            <p:ph sz="half" idx="2"/>
            <p:extLst>
              <p:ext uri="{D42A27DB-BD31-4B8C-83A1-F6EECF244321}">
                <p14:modId xmlns:p14="http://schemas.microsoft.com/office/powerpoint/2010/main" val="3765048301"/>
              </p:ext>
            </p:extLst>
          </p:nvPr>
        </p:nvGraphicFramePr>
        <p:xfrm>
          <a:off x="299874" y="2487466"/>
          <a:ext cx="5627796" cy="25315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TextBox 12">
            <a:extLst>
              <a:ext uri="{FF2B5EF4-FFF2-40B4-BE49-F238E27FC236}">
                <a16:creationId xmlns:a16="http://schemas.microsoft.com/office/drawing/2014/main" id="{4EA8270A-4791-F93E-C024-866C280AC0BB}"/>
              </a:ext>
            </a:extLst>
          </p:cNvPr>
          <p:cNvSpPr txBox="1"/>
          <p:nvPr/>
        </p:nvSpPr>
        <p:spPr>
          <a:xfrm>
            <a:off x="6648498" y="2027494"/>
            <a:ext cx="5114281" cy="707886"/>
          </a:xfrm>
          <a:prstGeom prst="rect">
            <a:avLst/>
          </a:prstGeom>
          <a:noFill/>
        </p:spPr>
        <p:txBody>
          <a:bodyPr wrap="square" rtlCol="0">
            <a:spAutoFit/>
          </a:bodyPr>
          <a:lstStyle/>
          <a:p>
            <a:pPr defTabSz="914411"/>
            <a:r>
              <a:rPr lang="en-US" sz="2000">
                <a:solidFill>
                  <a:schemeClr val="tx1">
                    <a:lumMod val="50000"/>
                    <a:lumOff val="50000"/>
                  </a:schemeClr>
                </a:solidFill>
                <a:latin typeface="Franklin Gothic Demi" panose="020B0703020102020204" pitchFamily="34" charset="0"/>
              </a:rPr>
              <a:t>Measure Loading Order Example #1 </a:t>
            </a:r>
          </a:p>
          <a:p>
            <a:pPr defTabSz="914411"/>
            <a:r>
              <a:rPr lang="en-US" sz="2000">
                <a:solidFill>
                  <a:schemeClr val="tx1">
                    <a:lumMod val="50000"/>
                    <a:lumOff val="50000"/>
                  </a:schemeClr>
                </a:solidFill>
                <a:latin typeface="Franklin Gothic Demi" panose="020B0703020102020204" pitchFamily="34" charset="0"/>
              </a:rPr>
              <a:t>(Residential – SF Home, Space Heating)</a:t>
            </a:r>
          </a:p>
        </p:txBody>
      </p:sp>
      <p:sp>
        <p:nvSpPr>
          <p:cNvPr id="15" name="TextBox 14">
            <a:extLst>
              <a:ext uri="{FF2B5EF4-FFF2-40B4-BE49-F238E27FC236}">
                <a16:creationId xmlns:a16="http://schemas.microsoft.com/office/drawing/2014/main" id="{F03DD58C-C146-9A93-A002-282CE26874A9}"/>
              </a:ext>
            </a:extLst>
          </p:cNvPr>
          <p:cNvSpPr txBox="1"/>
          <p:nvPr/>
        </p:nvSpPr>
        <p:spPr>
          <a:xfrm>
            <a:off x="6849586" y="2745635"/>
            <a:ext cx="4403835" cy="1754326"/>
          </a:xfrm>
          <a:prstGeom prst="rect">
            <a:avLst/>
          </a:prstGeom>
          <a:noFill/>
        </p:spPr>
        <p:txBody>
          <a:bodyPr wrap="square" lIns="91440" tIns="45720" rIns="91440" bIns="45720" rtlCol="0" anchor="t">
            <a:spAutoFit/>
          </a:bodyPr>
          <a:lstStyle/>
          <a:p>
            <a:pPr marL="342900" indent="-342900">
              <a:buAutoNum type="arabicPeriod"/>
            </a:pPr>
            <a:r>
              <a:rPr lang="en-US">
                <a:cs typeface="Calibri"/>
              </a:rPr>
              <a:t>Air Sealing</a:t>
            </a:r>
          </a:p>
          <a:p>
            <a:pPr marL="342900" indent="-342900">
              <a:buAutoNum type="arabicPeriod"/>
            </a:pPr>
            <a:r>
              <a:rPr lang="en-US">
                <a:cs typeface="Calibri"/>
              </a:rPr>
              <a:t>Insulation</a:t>
            </a:r>
          </a:p>
          <a:p>
            <a:pPr marL="342900" indent="-342900">
              <a:buAutoNum type="arabicPeriod"/>
            </a:pPr>
            <a:r>
              <a:rPr lang="en-US">
                <a:cs typeface="Calibri"/>
              </a:rPr>
              <a:t>Advanced Thermostats</a:t>
            </a:r>
          </a:p>
          <a:p>
            <a:pPr marL="342900" indent="-342900">
              <a:buAutoNum type="arabicPeriod"/>
            </a:pPr>
            <a:r>
              <a:rPr lang="en-US">
                <a:cs typeface="Calibri"/>
              </a:rPr>
              <a:t>Partial Electrification</a:t>
            </a:r>
          </a:p>
          <a:p>
            <a:pPr marL="342900" indent="-342900">
              <a:buAutoNum type="arabicPeriod"/>
            </a:pPr>
            <a:r>
              <a:rPr lang="en-US">
                <a:cs typeface="Calibri"/>
              </a:rPr>
              <a:t>Clean Fuels</a:t>
            </a:r>
          </a:p>
          <a:p>
            <a:pPr marL="342900" indent="-342900">
              <a:buAutoNum type="arabicPeriod"/>
            </a:pPr>
            <a:r>
              <a:rPr lang="en-US">
                <a:cs typeface="Calibri"/>
              </a:rPr>
              <a:t>Part-to-Full Electrification</a:t>
            </a:r>
          </a:p>
        </p:txBody>
      </p:sp>
      <p:sp>
        <p:nvSpPr>
          <p:cNvPr id="4" name="TextBox 3">
            <a:extLst>
              <a:ext uri="{FF2B5EF4-FFF2-40B4-BE49-F238E27FC236}">
                <a16:creationId xmlns:a16="http://schemas.microsoft.com/office/drawing/2014/main" id="{150904B5-F8F0-3A38-4D4A-D0004CFD76D3}"/>
              </a:ext>
            </a:extLst>
          </p:cNvPr>
          <p:cNvSpPr txBox="1"/>
          <p:nvPr/>
        </p:nvSpPr>
        <p:spPr>
          <a:xfrm>
            <a:off x="6648498" y="4548617"/>
            <a:ext cx="5243628" cy="707886"/>
          </a:xfrm>
          <a:prstGeom prst="rect">
            <a:avLst/>
          </a:prstGeom>
          <a:noFill/>
        </p:spPr>
        <p:txBody>
          <a:bodyPr wrap="square" rtlCol="0">
            <a:spAutoFit/>
          </a:bodyPr>
          <a:lstStyle/>
          <a:p>
            <a:pPr defTabSz="914411"/>
            <a:r>
              <a:rPr lang="en-US" sz="2000">
                <a:solidFill>
                  <a:schemeClr val="tx1">
                    <a:lumMod val="50000"/>
                    <a:lumOff val="50000"/>
                  </a:schemeClr>
                </a:solidFill>
                <a:latin typeface="Franklin Gothic Demi" panose="020B0703020102020204" pitchFamily="34" charset="0"/>
              </a:rPr>
              <a:t>Measure Loading Order Example #2 </a:t>
            </a:r>
          </a:p>
          <a:p>
            <a:pPr defTabSz="914411"/>
            <a:r>
              <a:rPr lang="en-US" sz="2000">
                <a:solidFill>
                  <a:schemeClr val="tx1">
                    <a:lumMod val="50000"/>
                    <a:lumOff val="50000"/>
                  </a:schemeClr>
                </a:solidFill>
                <a:latin typeface="Franklin Gothic Demi" panose="020B0703020102020204" pitchFamily="34" charset="0"/>
              </a:rPr>
              <a:t>(Industrial – Mfg. Facility, Industrial Process)</a:t>
            </a:r>
          </a:p>
        </p:txBody>
      </p:sp>
      <p:sp>
        <p:nvSpPr>
          <p:cNvPr id="6" name="TextBox 5">
            <a:extLst>
              <a:ext uri="{FF2B5EF4-FFF2-40B4-BE49-F238E27FC236}">
                <a16:creationId xmlns:a16="http://schemas.microsoft.com/office/drawing/2014/main" id="{1E3BC46D-5A2B-09A4-6582-DBF161CE6404}"/>
              </a:ext>
            </a:extLst>
          </p:cNvPr>
          <p:cNvSpPr txBox="1"/>
          <p:nvPr/>
        </p:nvSpPr>
        <p:spPr>
          <a:xfrm>
            <a:off x="6849586" y="5266758"/>
            <a:ext cx="4403835" cy="369332"/>
          </a:xfrm>
          <a:prstGeom prst="rect">
            <a:avLst/>
          </a:prstGeom>
          <a:noFill/>
        </p:spPr>
        <p:txBody>
          <a:bodyPr wrap="square" lIns="91440" tIns="45720" rIns="91440" bIns="45720" rtlCol="0" anchor="t">
            <a:spAutoFit/>
          </a:bodyPr>
          <a:lstStyle/>
          <a:p>
            <a:pPr marL="342900" indent="-342900">
              <a:buAutoNum type="arabicPeriod"/>
            </a:pPr>
            <a:r>
              <a:rPr lang="en-US">
                <a:cs typeface="Calibri"/>
              </a:rPr>
              <a:t>Clean Fuels</a:t>
            </a:r>
          </a:p>
        </p:txBody>
      </p:sp>
    </p:spTree>
    <p:extLst>
      <p:ext uri="{BB962C8B-B14F-4D97-AF65-F5344CB8AC3E}">
        <p14:creationId xmlns:p14="http://schemas.microsoft.com/office/powerpoint/2010/main" val="81567493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lstStyle/>
          <a:p>
            <a:r>
              <a:rPr lang="en-US"/>
              <a:t>Methodology</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Modeling assumptions</a:t>
            </a: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312419" y="2512008"/>
            <a:ext cx="11567161" cy="3758833"/>
          </a:xfrm>
        </p:spPr>
        <p:txBody>
          <a:bodyPr vert="horz" lIns="91440" tIns="45720" rIns="91440" bIns="45720" rtlCol="0" anchor="t">
            <a:normAutofit fontScale="40000" lnSpcReduction="20000"/>
          </a:bodyPr>
          <a:lstStyle/>
          <a:p>
            <a:pPr>
              <a:lnSpc>
                <a:spcPct val="110000"/>
              </a:lnSpc>
            </a:pPr>
            <a:r>
              <a:rPr lang="en-US" sz="5000"/>
              <a:t>Uses the Vermont Societal Cost Test (SCT) as the primary test*</a:t>
            </a:r>
          </a:p>
          <a:p>
            <a:pPr>
              <a:lnSpc>
                <a:spcPct val="110000"/>
              </a:lnSpc>
            </a:pPr>
            <a:r>
              <a:rPr lang="en-US" sz="5000"/>
              <a:t>As the Clean Heat Standard does not have explicit cost-effectiveness requirements, the SCT is only applied to the Maximum Achievable and Act 18 Optimized potential to estimate the portion of the identified potential that is economic vs. uneconomic.</a:t>
            </a:r>
          </a:p>
          <a:p>
            <a:pPr marL="228600" indent="-228600">
              <a:lnSpc>
                <a:spcPct val="110000"/>
              </a:lnSpc>
            </a:pPr>
            <a:r>
              <a:rPr lang="en-US" sz="5000">
                <a:latin typeface="Franklin Gothic Book"/>
              </a:rPr>
              <a:t>Results assume 2023 EPA projections of Social Cost of Carbon (SCC) under 2% discount rate</a:t>
            </a:r>
          </a:p>
          <a:p>
            <a:pPr marL="685805" lvl="1" indent="-228600">
              <a:lnSpc>
                <a:spcPct val="110000"/>
              </a:lnSpc>
            </a:pPr>
            <a:r>
              <a:rPr lang="en-US" sz="4801">
                <a:latin typeface="Franklin Gothic Book"/>
              </a:rPr>
              <a:t>Value of $190/metric ton in 2020 in 2020$ </a:t>
            </a:r>
          </a:p>
          <a:p>
            <a:pPr marL="685805" lvl="1" indent="-228600">
              <a:lnSpc>
                <a:spcPct val="110000"/>
              </a:lnSpc>
            </a:pPr>
            <a:r>
              <a:rPr lang="en-US" sz="4801"/>
              <a:t>Pending VT Climate Council adoption of EPA’s 2023 value</a:t>
            </a:r>
          </a:p>
          <a:p>
            <a:pPr marL="228595" indent="-228600">
              <a:lnSpc>
                <a:spcPct val="110000"/>
              </a:lnSpc>
            </a:pPr>
            <a:r>
              <a:rPr lang="en-US" sz="5000"/>
              <a:t>For the purposes of monetizing the impacts of avoided emissions, assumes </a:t>
            </a:r>
            <a:r>
              <a:rPr lang="en-US" sz="5000" i="1"/>
              <a:t>lifecycle</a:t>
            </a:r>
            <a:r>
              <a:rPr lang="en-US" sz="5000"/>
              <a:t> emissions factors</a:t>
            </a:r>
          </a:p>
          <a:p>
            <a:pPr marL="228595" indent="-228600"/>
            <a:endParaRPr lang="en-US"/>
          </a:p>
          <a:p>
            <a:pPr marL="228595" indent="-228600"/>
            <a:endParaRPr lang="en-US"/>
          </a:p>
          <a:p>
            <a:pPr marL="0" indent="0">
              <a:buNone/>
            </a:pPr>
            <a:endParaRPr lang="en-US"/>
          </a:p>
          <a:p>
            <a:pPr marL="0" indent="0">
              <a:buNone/>
            </a:pPr>
            <a:r>
              <a:rPr lang="en-US" sz="3000"/>
              <a:t>*Components of the VT SCT can be found in Section 2.4.2.1 ‘Vermont Societal Cost Test’ in the January 2023 Vermont Energy Efficiency Market Potential Study.</a:t>
            </a:r>
          </a:p>
        </p:txBody>
      </p:sp>
      <p:sp>
        <p:nvSpPr>
          <p:cNvPr id="6" name="Text Placeholder 4">
            <a:extLst>
              <a:ext uri="{FF2B5EF4-FFF2-40B4-BE49-F238E27FC236}">
                <a16:creationId xmlns:a16="http://schemas.microsoft.com/office/drawing/2014/main" id="{D94C5146-93EB-DA05-A690-7E30F223ACDF}"/>
              </a:ext>
            </a:extLst>
          </p:cNvPr>
          <p:cNvSpPr>
            <a:spLocks noGrp="1"/>
          </p:cNvSpPr>
          <p:nvPr>
            <p:ph type="body" idx="12"/>
          </p:nvPr>
        </p:nvSpPr>
        <p:spPr>
          <a:xfrm>
            <a:off x="299874" y="1996715"/>
            <a:ext cx="11567161" cy="312669"/>
          </a:xfrm>
        </p:spPr>
        <p:txBody>
          <a:bodyPr/>
          <a:lstStyle/>
          <a:p>
            <a:r>
              <a:rPr lang="en-US" u="sng"/>
              <a:t>Economic Potential</a:t>
            </a:r>
            <a:r>
              <a:rPr lang="en-US"/>
              <a:t> Assumptions</a:t>
            </a:r>
          </a:p>
        </p:txBody>
      </p:sp>
    </p:spTree>
    <p:extLst>
      <p:ext uri="{BB962C8B-B14F-4D97-AF65-F5344CB8AC3E}">
        <p14:creationId xmlns:p14="http://schemas.microsoft.com/office/powerpoint/2010/main" val="3758911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lstStyle/>
          <a:p>
            <a:r>
              <a:rPr lang="en-US"/>
              <a:t>Project summary</a:t>
            </a:r>
            <a:endParaRPr lang="en-US">
              <a:solidFill>
                <a:srgbClr val="FF0000"/>
              </a:solidFill>
            </a:endParaRP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301754" y="1549583"/>
            <a:ext cx="11567161" cy="4886887"/>
          </a:xfrm>
        </p:spPr>
        <p:txBody>
          <a:bodyPr>
            <a:normAutofit lnSpcReduction="10000"/>
          </a:bodyPr>
          <a:lstStyle/>
          <a:p>
            <a:pPr marL="0" indent="0">
              <a:buNone/>
            </a:pPr>
            <a:r>
              <a:rPr lang="en-US" sz="2400" cap="all" dirty="0">
                <a:solidFill>
                  <a:srgbClr val="006298"/>
                </a:solidFill>
                <a:latin typeface="Franklin Gothic Medium" panose="020B0603020102020204" pitchFamily="34" charset="0"/>
              </a:rPr>
              <a:t>Clean Heat Standard</a:t>
            </a:r>
          </a:p>
          <a:p>
            <a:pPr lvl="1"/>
            <a:r>
              <a:rPr lang="en-US" dirty="0"/>
              <a:t>To support the goals of the Global Warming Solutions Act (GWSA), The Clean Heat Standard is intended to reduce greenhouse gas emissions in Vermont’s thermal sector through clean heat credits representing reduced emissions from clean heat measures.</a:t>
            </a:r>
          </a:p>
          <a:p>
            <a:pPr marL="0" indent="0">
              <a:buNone/>
            </a:pPr>
            <a:r>
              <a:rPr lang="en-US" sz="2400" cap="all" dirty="0">
                <a:solidFill>
                  <a:srgbClr val="006298"/>
                </a:solidFill>
                <a:latin typeface="Franklin Gothic Medium" panose="020B0603020102020204" pitchFamily="34" charset="0"/>
              </a:rPr>
              <a:t>Project Objective</a:t>
            </a:r>
          </a:p>
          <a:p>
            <a:pPr lvl="1"/>
            <a:r>
              <a:rPr lang="en-US" dirty="0"/>
              <a:t>The potential study will quantify the technically achievable and maximum achievable and thermal resources, including economic potential for Vermont thermal sector resources which will </a:t>
            </a:r>
            <a:r>
              <a:rPr lang="en-US" i="1" u="sng" dirty="0"/>
              <a:t>inform</a:t>
            </a:r>
            <a:r>
              <a:rPr lang="en-US" i="1" dirty="0"/>
              <a:t> </a:t>
            </a:r>
            <a:r>
              <a:rPr lang="en-US" dirty="0"/>
              <a:t>the price and amount of clean heat measures. </a:t>
            </a:r>
          </a:p>
          <a:p>
            <a:pPr lvl="1"/>
            <a:r>
              <a:rPr lang="en-US" dirty="0"/>
              <a:t>The study will also quantify an Act 18 optimized achievable scenario to meet the requirements of Act 18.</a:t>
            </a:r>
          </a:p>
          <a:p>
            <a:pPr marL="0" indent="0">
              <a:buNone/>
            </a:pPr>
            <a:r>
              <a:rPr lang="en-US" sz="2400" cap="all" dirty="0">
                <a:solidFill>
                  <a:srgbClr val="006298"/>
                </a:solidFill>
                <a:latin typeface="Franklin Gothic Medium" panose="020B0603020102020204" pitchFamily="34" charset="0"/>
              </a:rPr>
              <a:t>CAVEATS</a:t>
            </a:r>
          </a:p>
          <a:p>
            <a:pPr lvl="1"/>
            <a:r>
              <a:rPr lang="en-US" dirty="0"/>
              <a:t>The model simplifies significant variation in project costs, savings, and scope. There are large uncertainties around adoption rates, future technologies and costs, availability of renewable/biofuels, and how the market price will respond to the above factors.</a:t>
            </a:r>
          </a:p>
          <a:p>
            <a:pPr lvl="1"/>
            <a:r>
              <a:rPr lang="en-US" dirty="0"/>
              <a:t>Modeled potential scenarios </a:t>
            </a:r>
            <a:r>
              <a:rPr lang="en-US" u="sng" dirty="0"/>
              <a:t>do not</a:t>
            </a:r>
            <a:r>
              <a:rPr lang="en-US" dirty="0"/>
              <a:t> reflect an implementation plan. Modeled costs are an upper boundary intended to </a:t>
            </a:r>
            <a:r>
              <a:rPr lang="en-US" i="1" u="sng" dirty="0"/>
              <a:t>inform</a:t>
            </a:r>
            <a:r>
              <a:rPr lang="en-US" dirty="0"/>
              <a:t> the ultimate cost of the Clean Heat Standard. Significant uncertainty remains around how an implementation program will function, who will be the primary implementers, and what the market will respond to.</a:t>
            </a:r>
          </a:p>
          <a:p>
            <a:pPr lvl="1"/>
            <a:endParaRPr lang="en-US" dirty="0"/>
          </a:p>
          <a:p>
            <a:pPr marL="457205" lvl="1" indent="0">
              <a:buNone/>
            </a:pPr>
            <a:endParaRPr lang="en-US" dirty="0"/>
          </a:p>
          <a:p>
            <a:pPr lvl="1"/>
            <a:endParaRPr lang="en-US" dirty="0"/>
          </a:p>
          <a:p>
            <a:endParaRPr lang="en-US" dirty="0"/>
          </a:p>
        </p:txBody>
      </p:sp>
    </p:spTree>
    <p:extLst>
      <p:ext uri="{BB962C8B-B14F-4D97-AF65-F5344CB8AC3E}">
        <p14:creationId xmlns:p14="http://schemas.microsoft.com/office/powerpoint/2010/main" val="30216140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F336A-8439-462D-5769-7FC645E07711}"/>
              </a:ext>
            </a:extLst>
          </p:cNvPr>
          <p:cNvSpPr>
            <a:spLocks noGrp="1"/>
          </p:cNvSpPr>
          <p:nvPr>
            <p:ph type="title"/>
          </p:nvPr>
        </p:nvSpPr>
        <p:spPr/>
        <p:txBody>
          <a:bodyPr/>
          <a:lstStyle/>
          <a:p>
            <a:r>
              <a:rPr lang="en-US"/>
              <a:t>Major Changes from Final Draft Results</a:t>
            </a:r>
          </a:p>
        </p:txBody>
      </p:sp>
      <p:sp>
        <p:nvSpPr>
          <p:cNvPr id="3" name="Text Placeholder 2">
            <a:extLst>
              <a:ext uri="{FF2B5EF4-FFF2-40B4-BE49-F238E27FC236}">
                <a16:creationId xmlns:a16="http://schemas.microsoft.com/office/drawing/2014/main" id="{5849BDEB-36EC-2DD4-8773-25C0F136183C}"/>
              </a:ext>
            </a:extLst>
          </p:cNvPr>
          <p:cNvSpPr>
            <a:spLocks noGrp="1"/>
          </p:cNvSpPr>
          <p:nvPr>
            <p:ph type="body" idx="10"/>
          </p:nvPr>
        </p:nvSpPr>
        <p:spPr/>
        <p:txBody>
          <a:bodyPr/>
          <a:lstStyle/>
          <a:p>
            <a:r>
              <a:rPr lang="en-US"/>
              <a:t>Summary of Major Changes</a:t>
            </a:r>
          </a:p>
        </p:txBody>
      </p:sp>
      <p:sp>
        <p:nvSpPr>
          <p:cNvPr id="4" name="Content Placeholder 3">
            <a:extLst>
              <a:ext uri="{FF2B5EF4-FFF2-40B4-BE49-F238E27FC236}">
                <a16:creationId xmlns:a16="http://schemas.microsoft.com/office/drawing/2014/main" id="{E08F0516-BD95-F513-9318-4E4132B58720}"/>
              </a:ext>
            </a:extLst>
          </p:cNvPr>
          <p:cNvSpPr>
            <a:spLocks noGrp="1"/>
          </p:cNvSpPr>
          <p:nvPr>
            <p:ph sz="half" idx="2"/>
          </p:nvPr>
        </p:nvSpPr>
        <p:spPr>
          <a:xfrm>
            <a:off x="299874" y="2028724"/>
            <a:ext cx="11567161" cy="4285937"/>
          </a:xfrm>
        </p:spPr>
        <p:txBody>
          <a:bodyPr>
            <a:normAutofit/>
          </a:bodyPr>
          <a:lstStyle/>
          <a:p>
            <a:r>
              <a:rPr lang="en-US" dirty="0"/>
              <a:t>Updates to 2021 Vermont Greenhouse Gas Inventory and Forecast (“VT GHGI”) methods and results: </a:t>
            </a:r>
          </a:p>
          <a:p>
            <a:pPr lvl="1"/>
            <a:r>
              <a:rPr lang="en-US" dirty="0"/>
              <a:t>Retroactive removal of “non-road” emissions previously included in the residential, commercial, and industrial fuel use sector (“RCI”), or “thermal sector”</a:t>
            </a:r>
          </a:p>
          <a:p>
            <a:pPr lvl="1"/>
            <a:r>
              <a:rPr lang="en-US" dirty="0"/>
              <a:t>This change resulted in lower RCI emissions values than previous reports</a:t>
            </a:r>
          </a:p>
          <a:p>
            <a:r>
              <a:rPr lang="en-US" dirty="0"/>
              <a:t>New RCI GWSA reduction targets: </a:t>
            </a:r>
          </a:p>
          <a:p>
            <a:pPr lvl="1"/>
            <a:r>
              <a:rPr lang="en-US" dirty="0"/>
              <a:t>Model incorporated emissions reduction targets reflecting sectoral proportionality based on 2018 (0.7 MMT by 2030 and 1.7 MMT by 2050 relative to 1990).</a:t>
            </a:r>
          </a:p>
          <a:p>
            <a:r>
              <a:rPr lang="en-US" dirty="0"/>
              <a:t>Clean fuels (CF) assumptions updates:</a:t>
            </a:r>
          </a:p>
          <a:p>
            <a:pPr lvl="1"/>
            <a:r>
              <a:rPr lang="en-US" dirty="0"/>
              <a:t>Consistent with historical treatment of renewable natural gas in VT GHGI, emissions factors for biofuels and renewable fuels set to zero for GWSA accounting.</a:t>
            </a:r>
          </a:p>
          <a:p>
            <a:pPr lvl="1"/>
            <a:r>
              <a:rPr lang="en-US" dirty="0"/>
              <a:t>CF emissions factors for certain pathways based on median values for active projects CARB’s LCFS project database.</a:t>
            </a:r>
          </a:p>
          <a:p>
            <a:pPr lvl="1"/>
            <a:r>
              <a:rPr lang="en-US" dirty="0"/>
              <a:t>Doubled assumed availability of certain CFs in early years (relative to previous population-weighted approach) which transitions to the population-weighted values over time to reflect more competition for the resource.</a:t>
            </a:r>
          </a:p>
          <a:p>
            <a:endParaRPr lang="en-US" dirty="0"/>
          </a:p>
        </p:txBody>
      </p:sp>
    </p:spTree>
    <p:extLst>
      <p:ext uri="{BB962C8B-B14F-4D97-AF65-F5344CB8AC3E}">
        <p14:creationId xmlns:p14="http://schemas.microsoft.com/office/powerpoint/2010/main" val="29303695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E6E20-C62E-0F96-38D1-BF22D8992279}"/>
              </a:ext>
            </a:extLst>
          </p:cNvPr>
          <p:cNvSpPr>
            <a:spLocks noGrp="1"/>
          </p:cNvSpPr>
          <p:nvPr>
            <p:ph type="title"/>
          </p:nvPr>
        </p:nvSpPr>
        <p:spPr/>
        <p:txBody>
          <a:bodyPr/>
          <a:lstStyle/>
          <a:p>
            <a:r>
              <a:rPr lang="en-US">
                <a:latin typeface="Franklin Gothic Book"/>
              </a:rPr>
              <a:t>Methodology</a:t>
            </a:r>
            <a:endParaRPr lang="en-US"/>
          </a:p>
        </p:txBody>
      </p:sp>
      <p:sp>
        <p:nvSpPr>
          <p:cNvPr id="3" name="Text Placeholder 2">
            <a:extLst>
              <a:ext uri="{FF2B5EF4-FFF2-40B4-BE49-F238E27FC236}">
                <a16:creationId xmlns:a16="http://schemas.microsoft.com/office/drawing/2014/main" id="{2FF6E9A0-500D-F833-4B8C-8F174360CA2C}"/>
              </a:ext>
            </a:extLst>
          </p:cNvPr>
          <p:cNvSpPr>
            <a:spLocks noGrp="1"/>
          </p:cNvSpPr>
          <p:nvPr>
            <p:ph type="body" idx="10"/>
          </p:nvPr>
        </p:nvSpPr>
        <p:spPr/>
        <p:txBody>
          <a:bodyPr/>
          <a:lstStyle/>
          <a:p>
            <a:r>
              <a:rPr lang="en-US"/>
              <a:t>Potential Scenarios</a:t>
            </a:r>
          </a:p>
        </p:txBody>
      </p:sp>
      <p:sp>
        <p:nvSpPr>
          <p:cNvPr id="4" name="Content Placeholder 3">
            <a:extLst>
              <a:ext uri="{FF2B5EF4-FFF2-40B4-BE49-F238E27FC236}">
                <a16:creationId xmlns:a16="http://schemas.microsoft.com/office/drawing/2014/main" id="{1B1EC51E-1FDB-87EC-C493-A4848A06289C}"/>
              </a:ext>
            </a:extLst>
          </p:cNvPr>
          <p:cNvSpPr>
            <a:spLocks noGrp="1"/>
          </p:cNvSpPr>
          <p:nvPr>
            <p:ph sz="half" idx="2"/>
          </p:nvPr>
        </p:nvSpPr>
        <p:spPr/>
        <p:txBody>
          <a:bodyPr/>
          <a:lstStyle/>
          <a:p>
            <a:r>
              <a:rPr lang="en-US"/>
              <a:t>Technical Potential</a:t>
            </a:r>
          </a:p>
          <a:p>
            <a:pPr lvl="1"/>
            <a:r>
              <a:rPr lang="en-US"/>
              <a:t>Full technical potential of each measure without competition.</a:t>
            </a:r>
          </a:p>
          <a:p>
            <a:r>
              <a:rPr lang="en-US"/>
              <a:t>Maximum Achievable Potential</a:t>
            </a:r>
          </a:p>
          <a:p>
            <a:pPr lvl="1"/>
            <a:r>
              <a:rPr lang="en-US"/>
              <a:t>Maximum adoption through idealized program design and incentives covering 100% of installed costs. </a:t>
            </a:r>
          </a:p>
          <a:p>
            <a:r>
              <a:rPr lang="en-US"/>
              <a:t>Act 18 Optimization</a:t>
            </a:r>
          </a:p>
          <a:p>
            <a:pPr lvl="1"/>
            <a:r>
              <a:rPr lang="en-US"/>
              <a:t>Maximum achievable potential adjusted and optimized to meet Act 18 policy requirements.</a:t>
            </a:r>
          </a:p>
          <a:p>
            <a:r>
              <a:rPr lang="en-US"/>
              <a:t>Economic Potential</a:t>
            </a:r>
          </a:p>
          <a:p>
            <a:pPr lvl="1"/>
            <a:r>
              <a:rPr lang="en-US"/>
              <a:t>Subset of Maximum Achievable and Act 18 Optimized potential that passes the VT Societal Cost Test. For reporting purposes only (i.e., opportunities are not removed from the analysis based on societal cost-effectiveness).</a:t>
            </a:r>
          </a:p>
          <a:p>
            <a:pPr lvl="1"/>
            <a:endParaRPr lang="en-US"/>
          </a:p>
          <a:p>
            <a:endParaRPr lang="en-US"/>
          </a:p>
        </p:txBody>
      </p:sp>
      <p:sp>
        <p:nvSpPr>
          <p:cNvPr id="5" name="Text Placeholder 4">
            <a:extLst>
              <a:ext uri="{FF2B5EF4-FFF2-40B4-BE49-F238E27FC236}">
                <a16:creationId xmlns:a16="http://schemas.microsoft.com/office/drawing/2014/main" id="{BEB8B44E-955F-D2A3-D4C4-AED8024E0188}"/>
              </a:ext>
            </a:extLst>
          </p:cNvPr>
          <p:cNvSpPr>
            <a:spLocks noGrp="1"/>
          </p:cNvSpPr>
          <p:nvPr>
            <p:ph type="body" idx="12"/>
          </p:nvPr>
        </p:nvSpPr>
        <p:spPr/>
        <p:txBody>
          <a:bodyPr/>
          <a:lstStyle/>
          <a:p>
            <a:r>
              <a:rPr lang="en-US"/>
              <a:t>Scenarios for Clean Heat Standard Potential Analysis</a:t>
            </a:r>
          </a:p>
        </p:txBody>
      </p:sp>
    </p:spTree>
    <p:extLst>
      <p:ext uri="{BB962C8B-B14F-4D97-AF65-F5344CB8AC3E}">
        <p14:creationId xmlns:p14="http://schemas.microsoft.com/office/powerpoint/2010/main" val="1084470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ABAA14-8AA7-3676-42D3-C3EE29633CA1}"/>
              </a:ext>
            </a:extLst>
          </p:cNvPr>
          <p:cNvSpPr>
            <a:spLocks noGrp="1"/>
          </p:cNvSpPr>
          <p:nvPr>
            <p:ph type="title"/>
          </p:nvPr>
        </p:nvSpPr>
        <p:spPr/>
        <p:txBody>
          <a:bodyPr/>
          <a:lstStyle/>
          <a:p>
            <a:r>
              <a:rPr lang="en-US">
                <a:latin typeface="Franklin Gothic Book"/>
              </a:rPr>
              <a:t>Methodology </a:t>
            </a:r>
            <a:endParaRPr lang="en-US"/>
          </a:p>
        </p:txBody>
      </p:sp>
      <p:sp>
        <p:nvSpPr>
          <p:cNvPr id="3" name="Text Placeholder 2">
            <a:extLst>
              <a:ext uri="{FF2B5EF4-FFF2-40B4-BE49-F238E27FC236}">
                <a16:creationId xmlns:a16="http://schemas.microsoft.com/office/drawing/2014/main" id="{514E5C23-08C0-9A13-5746-CD8655010C74}"/>
              </a:ext>
            </a:extLst>
          </p:cNvPr>
          <p:cNvSpPr>
            <a:spLocks noGrp="1"/>
          </p:cNvSpPr>
          <p:nvPr>
            <p:ph type="body" idx="10"/>
          </p:nvPr>
        </p:nvSpPr>
        <p:spPr/>
        <p:txBody>
          <a:bodyPr/>
          <a:lstStyle/>
          <a:p>
            <a:r>
              <a:rPr lang="en-US">
                <a:latin typeface="Franklin Gothic Medium"/>
              </a:rPr>
              <a:t>Overview of MODELING Process</a:t>
            </a:r>
            <a:endParaRPr lang="en-US"/>
          </a:p>
        </p:txBody>
      </p:sp>
      <p:graphicFrame>
        <p:nvGraphicFramePr>
          <p:cNvPr id="5" name="Content Placeholder 4">
            <a:extLst>
              <a:ext uri="{FF2B5EF4-FFF2-40B4-BE49-F238E27FC236}">
                <a16:creationId xmlns:a16="http://schemas.microsoft.com/office/drawing/2014/main" id="{144E124B-F7FE-64E7-0FC0-2EFA93FF68C5}"/>
              </a:ext>
            </a:extLst>
          </p:cNvPr>
          <p:cNvGraphicFramePr>
            <a:graphicFrameLocks noGrp="1"/>
          </p:cNvGraphicFramePr>
          <p:nvPr>
            <p:ph sz="half" idx="2"/>
            <p:extLst>
              <p:ext uri="{D42A27DB-BD31-4B8C-83A1-F6EECF244321}">
                <p14:modId xmlns:p14="http://schemas.microsoft.com/office/powerpoint/2010/main" val="1831024020"/>
              </p:ext>
            </p:extLst>
          </p:nvPr>
        </p:nvGraphicFramePr>
        <p:xfrm>
          <a:off x="299874" y="2164303"/>
          <a:ext cx="11567161" cy="375883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122185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p:txBody>
          <a:bodyPr/>
          <a:lstStyle/>
          <a:p>
            <a:r>
              <a:rPr lang="en-US"/>
              <a:t>Methodology</a:t>
            </a:r>
            <a:endParaRPr lang="en-US">
              <a:solidFill>
                <a:srgbClr val="FF0000"/>
              </a:solidFill>
            </a:endParaRPr>
          </a:p>
        </p:txBody>
      </p:sp>
      <p:sp>
        <p:nvSpPr>
          <p:cNvPr id="3" name="Text Placeholder 2">
            <a:extLst>
              <a:ext uri="{FF2B5EF4-FFF2-40B4-BE49-F238E27FC236}">
                <a16:creationId xmlns:a16="http://schemas.microsoft.com/office/drawing/2014/main" id="{E9630FC6-369E-B4CA-A94F-0F52C27D639C}"/>
              </a:ext>
            </a:extLst>
          </p:cNvPr>
          <p:cNvSpPr>
            <a:spLocks noGrp="1"/>
          </p:cNvSpPr>
          <p:nvPr>
            <p:ph type="body" idx="10"/>
          </p:nvPr>
        </p:nvSpPr>
        <p:spPr/>
        <p:txBody>
          <a:bodyPr/>
          <a:lstStyle/>
          <a:p>
            <a:r>
              <a:rPr lang="en-US"/>
              <a:t>Modeling assumptions</a:t>
            </a:r>
          </a:p>
        </p:txBody>
      </p:sp>
      <p:sp>
        <p:nvSpPr>
          <p:cNvPr id="4" name="Content Placeholder 3">
            <a:extLst>
              <a:ext uri="{FF2B5EF4-FFF2-40B4-BE49-F238E27FC236}">
                <a16:creationId xmlns:a16="http://schemas.microsoft.com/office/drawing/2014/main" id="{A6A4B89B-4AA3-A1FE-86BD-8FFE3ADBEBD7}"/>
              </a:ext>
            </a:extLst>
          </p:cNvPr>
          <p:cNvSpPr>
            <a:spLocks noGrp="1"/>
          </p:cNvSpPr>
          <p:nvPr>
            <p:ph sz="half" idx="2"/>
          </p:nvPr>
        </p:nvSpPr>
        <p:spPr>
          <a:xfrm>
            <a:off x="312419" y="2512008"/>
            <a:ext cx="11567161" cy="3758833"/>
          </a:xfrm>
        </p:spPr>
        <p:txBody>
          <a:bodyPr vert="horz" lIns="91440" tIns="45720" rIns="91440" bIns="45720" rtlCol="0" anchor="t">
            <a:normAutofit fontScale="85000" lnSpcReduction="10000"/>
          </a:bodyPr>
          <a:lstStyle/>
          <a:p>
            <a:r>
              <a:rPr lang="en-US" dirty="0"/>
              <a:t>Aggressive ramp in Maximum Achievable scenario would considerably front-load achievement, exacerbating workforce constraints and leading to highly variable program budgets over the analysis period.</a:t>
            </a:r>
          </a:p>
          <a:p>
            <a:r>
              <a:rPr lang="en-US" dirty="0"/>
              <a:t>Converted the Maximum Achievable adoption rates to constant annual values by diving the cumulative adoption by the number of years in the analysis period (limiting incremental annual adoption values such that they did not exceed the Maximum Achievable adoption values for the corresponding year in early years). </a:t>
            </a:r>
          </a:p>
          <a:p>
            <a:r>
              <a:rPr lang="en-US" dirty="0"/>
              <a:t>Per Act 18 requirements to prioritize low-income and moderate-income, assumed all LMI energy efficiency and fuel switching measures are adopted.</a:t>
            </a:r>
          </a:p>
          <a:p>
            <a:r>
              <a:rPr lang="en-US" dirty="0"/>
              <a:t>Ranked each measure in the order of cost per ton of lifetime </a:t>
            </a:r>
            <a:r>
              <a:rPr lang="en-US" i="1" dirty="0"/>
              <a:t>lifecycle</a:t>
            </a:r>
            <a:r>
              <a:rPr lang="en-US" dirty="0"/>
              <a:t> GHG emissions reductions and removed the most expensive measures from the portfolio until the total emissions reductions matched the 2050 GWSA targets in 2049.</a:t>
            </a:r>
          </a:p>
          <a:p>
            <a:r>
              <a:rPr lang="en-US" dirty="0"/>
              <a:t>The maximum allowable emissions for 2026-2029 were linearly interpolated between the 2023 historical emissions and the 2030 GWSA target. Likewise, the maximum allowable emissions for 2030-2049 were linearly interpolated between the 2030 target and the 2050 target.</a:t>
            </a:r>
          </a:p>
          <a:p>
            <a:r>
              <a:rPr lang="en-US" dirty="0"/>
              <a:t>Adoption values for clean fuels were adjusted downward in each year, starting with the most expensive pathway, until the resulting emissions just meet the interpolated goals in each year.</a:t>
            </a:r>
          </a:p>
        </p:txBody>
      </p:sp>
      <p:sp>
        <p:nvSpPr>
          <p:cNvPr id="6" name="Text Placeholder 4">
            <a:extLst>
              <a:ext uri="{FF2B5EF4-FFF2-40B4-BE49-F238E27FC236}">
                <a16:creationId xmlns:a16="http://schemas.microsoft.com/office/drawing/2014/main" id="{D94C5146-93EB-DA05-A690-7E30F223ACDF}"/>
              </a:ext>
            </a:extLst>
          </p:cNvPr>
          <p:cNvSpPr>
            <a:spLocks noGrp="1"/>
          </p:cNvSpPr>
          <p:nvPr>
            <p:ph type="body" idx="12"/>
          </p:nvPr>
        </p:nvSpPr>
        <p:spPr>
          <a:xfrm>
            <a:off x="299874" y="1996715"/>
            <a:ext cx="11567161" cy="312669"/>
          </a:xfrm>
        </p:spPr>
        <p:txBody>
          <a:bodyPr/>
          <a:lstStyle/>
          <a:p>
            <a:r>
              <a:rPr lang="en-US" dirty="0"/>
              <a:t>Act 18 Optimized Potential Assumptions</a:t>
            </a:r>
          </a:p>
        </p:txBody>
      </p:sp>
    </p:spTree>
    <p:extLst>
      <p:ext uri="{BB962C8B-B14F-4D97-AF65-F5344CB8AC3E}">
        <p14:creationId xmlns:p14="http://schemas.microsoft.com/office/powerpoint/2010/main" val="8519015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BA860-3433-C164-89B5-754A8FA7556A}"/>
              </a:ext>
            </a:extLst>
          </p:cNvPr>
          <p:cNvSpPr>
            <a:spLocks noGrp="1"/>
          </p:cNvSpPr>
          <p:nvPr>
            <p:ph type="title"/>
          </p:nvPr>
        </p:nvSpPr>
        <p:spPr>
          <a:xfrm>
            <a:off x="301754" y="421530"/>
            <a:ext cx="9617915" cy="791793"/>
          </a:xfrm>
        </p:spPr>
        <p:txBody>
          <a:bodyPr anchor="b">
            <a:normAutofit/>
          </a:bodyPr>
          <a:lstStyle/>
          <a:p>
            <a:r>
              <a:rPr lang="en-US"/>
              <a:t>Maximum achievable potential</a:t>
            </a:r>
            <a:endParaRPr lang="en-US">
              <a:solidFill>
                <a:srgbClr val="FF0000"/>
              </a:solidFill>
            </a:endParaRPr>
          </a:p>
        </p:txBody>
      </p:sp>
      <p:sp>
        <p:nvSpPr>
          <p:cNvPr id="12" name="Content Placeholder 3">
            <a:extLst>
              <a:ext uri="{FF2B5EF4-FFF2-40B4-BE49-F238E27FC236}">
                <a16:creationId xmlns:a16="http://schemas.microsoft.com/office/drawing/2014/main" id="{B0FBD1A5-95B0-2C8E-81E3-F9A523AE0B49}"/>
              </a:ext>
            </a:extLst>
          </p:cNvPr>
          <p:cNvSpPr>
            <a:spLocks noGrp="1"/>
          </p:cNvSpPr>
          <p:nvPr>
            <p:ph sz="half" idx="14"/>
          </p:nvPr>
        </p:nvSpPr>
        <p:spPr>
          <a:xfrm>
            <a:off x="8495322" y="1914769"/>
            <a:ext cx="3396799" cy="4236946"/>
          </a:xfrm>
        </p:spPr>
        <p:txBody>
          <a:bodyPr>
            <a:normAutofit lnSpcReduction="10000"/>
          </a:bodyPr>
          <a:lstStyle/>
          <a:p>
            <a:r>
              <a:rPr lang="en-US" sz="1800" dirty="0"/>
              <a:t>Maximum Achievable scenario achieves a reduction in net RCI emissions relative to a 1990 baseline of </a:t>
            </a:r>
            <a:r>
              <a:rPr lang="en-US" sz="1800" b="1" dirty="0"/>
              <a:t>1.2MMT CO2e in</a:t>
            </a:r>
            <a:r>
              <a:rPr lang="en-US" sz="1800" dirty="0"/>
              <a:t> </a:t>
            </a:r>
            <a:r>
              <a:rPr lang="en-US" sz="1800" b="1" dirty="0"/>
              <a:t>2029</a:t>
            </a:r>
            <a:r>
              <a:rPr lang="en-US" sz="1800" dirty="0"/>
              <a:t> and </a:t>
            </a:r>
            <a:r>
              <a:rPr lang="en-US" sz="1800" b="1" dirty="0"/>
              <a:t>1.9MMT in 2049</a:t>
            </a:r>
            <a:r>
              <a:rPr lang="en-US" sz="1800" dirty="0"/>
              <a:t>.</a:t>
            </a:r>
          </a:p>
          <a:p>
            <a:r>
              <a:rPr lang="en-US" sz="1800" dirty="0"/>
              <a:t>“Net RCI Emissions” denotes the inclusion of increased Electricity Consumption sector emissions but impacts minimal due to slow ramp of fuel switching measure adoption and plummeting electric emissions rates.</a:t>
            </a:r>
          </a:p>
          <a:p>
            <a:r>
              <a:rPr lang="en-US" sz="1800" dirty="0"/>
              <a:t>Increased emissions from 1990 to 2023 slightly undercut achievement toward 2030 GWSA target</a:t>
            </a:r>
          </a:p>
        </p:txBody>
      </p:sp>
      <p:pic>
        <p:nvPicPr>
          <p:cNvPr id="7" name="Picture 6">
            <a:extLst>
              <a:ext uri="{FF2B5EF4-FFF2-40B4-BE49-F238E27FC236}">
                <a16:creationId xmlns:a16="http://schemas.microsoft.com/office/drawing/2014/main" id="{893FA564-ACC1-8FC8-F6ED-29B93443077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74320" y="1920240"/>
            <a:ext cx="8229600" cy="4241021"/>
          </a:xfrm>
          <a:prstGeom prst="rect">
            <a:avLst/>
          </a:prstGeom>
          <a:noFill/>
        </p:spPr>
      </p:pic>
      <p:sp>
        <p:nvSpPr>
          <p:cNvPr id="8" name="TextBox 7">
            <a:extLst>
              <a:ext uri="{FF2B5EF4-FFF2-40B4-BE49-F238E27FC236}">
                <a16:creationId xmlns:a16="http://schemas.microsoft.com/office/drawing/2014/main" id="{D107CA55-C132-7034-FA19-C51A4B860525}"/>
              </a:ext>
            </a:extLst>
          </p:cNvPr>
          <p:cNvSpPr txBox="1"/>
          <p:nvPr/>
        </p:nvSpPr>
        <p:spPr>
          <a:xfrm>
            <a:off x="459514" y="1583160"/>
            <a:ext cx="7612325" cy="369332"/>
          </a:xfrm>
          <a:prstGeom prst="rect">
            <a:avLst/>
          </a:prstGeom>
          <a:noFill/>
        </p:spPr>
        <p:txBody>
          <a:bodyPr wrap="square" rtlCol="0">
            <a:spAutoFit/>
          </a:bodyPr>
          <a:lstStyle/>
          <a:p>
            <a:r>
              <a:rPr lang="en-US" i="1">
                <a:solidFill>
                  <a:schemeClr val="tx2"/>
                </a:solidFill>
              </a:rPr>
              <a:t>Maximum Achievable Net RCI Emissions and GWSA Targets</a:t>
            </a:r>
          </a:p>
        </p:txBody>
      </p:sp>
    </p:spTree>
    <p:extLst>
      <p:ext uri="{BB962C8B-B14F-4D97-AF65-F5344CB8AC3E}">
        <p14:creationId xmlns:p14="http://schemas.microsoft.com/office/powerpoint/2010/main" val="2705794298"/>
      </p:ext>
    </p:extLst>
  </p:cSld>
  <p:clrMapOvr>
    <a:masterClrMapping/>
  </p:clrMapOvr>
</p:sld>
</file>

<file path=ppt/theme/theme1.xml><?xml version="1.0" encoding="utf-8"?>
<a:theme xmlns:a="http://schemas.openxmlformats.org/drawingml/2006/main" name="Office Theme">
  <a:themeElements>
    <a:clrScheme name="NV5 Custom">
      <a:dk1>
        <a:sysClr val="windowText" lastClr="000000"/>
      </a:dk1>
      <a:lt1>
        <a:sysClr val="window" lastClr="FFFFFF"/>
      </a:lt1>
      <a:dk2>
        <a:srgbClr val="01426A"/>
      </a:dk2>
      <a:lt2>
        <a:srgbClr val="E7E6E6"/>
      </a:lt2>
      <a:accent1>
        <a:srgbClr val="006298"/>
      </a:accent1>
      <a:accent2>
        <a:srgbClr val="71B2C9"/>
      </a:accent2>
      <a:accent3>
        <a:srgbClr val="A5A5A5"/>
      </a:accent3>
      <a:accent4>
        <a:srgbClr val="74AA50"/>
      </a:accent4>
      <a:accent5>
        <a:srgbClr val="B7A99A"/>
      </a:accent5>
      <a:accent6>
        <a:srgbClr val="ED7D31"/>
      </a:accent6>
      <a:hlink>
        <a:srgbClr val="74AA50"/>
      </a:hlink>
      <a:folHlink>
        <a:srgbClr val="ED7D31"/>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V5 Presentation Template_standard.potx" id="{EE1EB8A3-B61A-4037-9492-3E047A377D3B}" vid="{75A255E2-5159-45A4-9737-AEDED9BEB293}"/>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db934297-029f-42ac-933d-0d01d7edb53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C9E327C242C6A4389030D6FBCF53CDE" ma:contentTypeVersion="15" ma:contentTypeDescription="Create a new document." ma:contentTypeScope="" ma:versionID="cd20d2e0659e4812e28ebbc5b237903f">
  <xsd:schema xmlns:xsd="http://www.w3.org/2001/XMLSchema" xmlns:xs="http://www.w3.org/2001/XMLSchema" xmlns:p="http://schemas.microsoft.com/office/2006/metadata/properties" xmlns:ns3="db934297-029f-42ac-933d-0d01d7edb539" xmlns:ns4="854a1ada-dfcf-4df7-b6e0-2116e0d66bdb" targetNamespace="http://schemas.microsoft.com/office/2006/metadata/properties" ma:root="true" ma:fieldsID="4eb7cd21e884b201844e124512a3dc57" ns3:_="" ns4:_="">
    <xsd:import namespace="db934297-029f-42ac-933d-0d01d7edb539"/>
    <xsd:import namespace="854a1ada-dfcf-4df7-b6e0-2116e0d66bdb"/>
    <xsd:element name="properties">
      <xsd:complexType>
        <xsd:sequence>
          <xsd:element name="documentManagement">
            <xsd:complexType>
              <xsd:all>
                <xsd:element ref="ns3:MediaServiceMetadata" minOccurs="0"/>
                <xsd:element ref="ns3:MediaServiceFastMetadata" minOccurs="0"/>
                <xsd:element ref="ns3:_activity" minOccurs="0"/>
                <xsd:element ref="ns4:SharedWithUsers" minOccurs="0"/>
                <xsd:element ref="ns4:SharedWithDetails" minOccurs="0"/>
                <xsd:element ref="ns4:SharingHintHash" minOccurs="0"/>
                <xsd:element ref="ns3:MediaServiceObjectDetectorVersions" minOccurs="0"/>
                <xsd:element ref="ns3:MediaServiceSearchProperties" minOccurs="0"/>
                <xsd:element ref="ns3:MediaServiceDateTaken" minOccurs="0"/>
                <xsd:element ref="ns3:MediaServiceSystemTags" minOccurs="0"/>
                <xsd:element ref="ns3:MediaServiceLocation" minOccurs="0"/>
                <xsd:element ref="ns3:MediaServiceGenerationTime" minOccurs="0"/>
                <xsd:element ref="ns3:MediaServiceEventHashCode" minOccurs="0"/>
                <xsd:element ref="ns3:MediaLengthInSeconds"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934297-029f-42ac-933d-0d01d7edb5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_activity" ma:index="10" nillable="true" ma:displayName="_activity" ma:hidden="true" ma:internalName="_activity">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SystemTags" ma:index="17" nillable="true" ma:displayName="MediaServiceSystemTags" ma:hidden="true" ma:internalName="MediaServiceSystemTags" ma:readOnly="true">
      <xsd:simpleType>
        <xsd:restriction base="dms:Note"/>
      </xsd:simpleType>
    </xsd:element>
    <xsd:element name="MediaServiceLocation" ma:index="18" nillable="true" ma:displayName="Location" ma:indexed="true" ma:internalName="MediaServiceLocation" ma:readOnly="true">
      <xsd:simpleType>
        <xsd:restriction base="dms:Text"/>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OCR" ma:index="22"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54a1ada-dfcf-4df7-b6e0-2116e0d66bd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SharingHintHash" ma:index="13"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FD69965-B485-4A80-9600-50C78390B238}">
  <ds:schemaRefs>
    <ds:schemaRef ds:uri="http://schemas.microsoft.com/office/2006/documentManagement/types"/>
    <ds:schemaRef ds:uri="http://schemas.microsoft.com/office/2006/metadata/properties"/>
    <ds:schemaRef ds:uri="http://purl.org/dc/elements/1.1/"/>
    <ds:schemaRef ds:uri="http://purl.org/dc/terms/"/>
    <ds:schemaRef ds:uri="854a1ada-dfcf-4df7-b6e0-2116e0d66bdb"/>
    <ds:schemaRef ds:uri="db934297-029f-42ac-933d-0d01d7edb539"/>
    <ds:schemaRef ds:uri="http://www.w3.org/XML/1998/namespace"/>
    <ds:schemaRef ds:uri="http://schemas.openxmlformats.org/package/2006/metadata/core-properties"/>
    <ds:schemaRef ds:uri="http://schemas.microsoft.com/office/infopath/2007/PartnerControls"/>
    <ds:schemaRef ds:uri="http://purl.org/dc/dcmitype/"/>
  </ds:schemaRefs>
</ds:datastoreItem>
</file>

<file path=customXml/itemProps2.xml><?xml version="1.0" encoding="utf-8"?>
<ds:datastoreItem xmlns:ds="http://schemas.openxmlformats.org/officeDocument/2006/customXml" ds:itemID="{EA8B1CD9-F637-4097-83D8-831CA02C0975}">
  <ds:schemaRefs>
    <ds:schemaRef ds:uri="http://schemas.microsoft.com/sharepoint/v3/contenttype/forms"/>
  </ds:schemaRefs>
</ds:datastoreItem>
</file>

<file path=customXml/itemProps3.xml><?xml version="1.0" encoding="utf-8"?>
<ds:datastoreItem xmlns:ds="http://schemas.openxmlformats.org/officeDocument/2006/customXml" ds:itemID="{40B11B86-D634-4D45-8F84-8A7C740737B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934297-029f-42ac-933d-0d01d7edb539"/>
    <ds:schemaRef ds:uri="854a1ada-dfcf-4df7-b6e0-2116e0d66bd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NV5 Presentation Template_no footer</Template>
  <TotalTime>19</TotalTime>
  <Words>3145</Words>
  <Application>Microsoft Office PowerPoint</Application>
  <PresentationFormat>Widescreen</PresentationFormat>
  <Paragraphs>384</Paragraphs>
  <Slides>37</Slides>
  <Notes>27</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37</vt:i4>
      </vt:variant>
    </vt:vector>
  </HeadingPairs>
  <TitlesOfParts>
    <vt:vector size="49" baseType="lpstr">
      <vt:lpstr>Aptos</vt:lpstr>
      <vt:lpstr>Aptos Narrow</vt:lpstr>
      <vt:lpstr>Arial</vt:lpstr>
      <vt:lpstr>Calibri</vt:lpstr>
      <vt:lpstr>Calibri Light</vt:lpstr>
      <vt:lpstr>Courier New</vt:lpstr>
      <vt:lpstr>Franklin Gothic Book</vt:lpstr>
      <vt:lpstr>Franklin Gothic Demi</vt:lpstr>
      <vt:lpstr>Franklin Gothic Medium</vt:lpstr>
      <vt:lpstr>Office Theme</vt:lpstr>
      <vt:lpstr>Custom Design</vt:lpstr>
      <vt:lpstr>1_Custom Design</vt:lpstr>
      <vt:lpstr>PowerPoint Presentation</vt:lpstr>
      <vt:lpstr>Agenda</vt:lpstr>
      <vt:lpstr>Introductions</vt:lpstr>
      <vt:lpstr>Project summary</vt:lpstr>
      <vt:lpstr>Major Changes from Final Draft Results</vt:lpstr>
      <vt:lpstr>Methodology</vt:lpstr>
      <vt:lpstr>Methodology </vt:lpstr>
      <vt:lpstr>Methodology</vt:lpstr>
      <vt:lpstr>Maximum achievable potential</vt:lpstr>
      <vt:lpstr>Maximum achievable potential</vt:lpstr>
      <vt:lpstr>Maximum achievable potential</vt:lpstr>
      <vt:lpstr>Maximum achievable potential</vt:lpstr>
      <vt:lpstr>ACT 18 OPTIMIZED potential</vt:lpstr>
      <vt:lpstr>ACT 18 Optimized potential</vt:lpstr>
      <vt:lpstr>ACT 18 Optimized potential</vt:lpstr>
      <vt:lpstr>ACT 18 Optimized potential</vt:lpstr>
      <vt:lpstr>ACT 18 OPTIMIZED potential</vt:lpstr>
      <vt:lpstr>ACT 18 OPTIMIZED potential</vt:lpstr>
      <vt:lpstr>ACT 18 OPTIMIZED potential</vt:lpstr>
      <vt:lpstr>ACT 18 OPTIMIZED potential</vt:lpstr>
      <vt:lpstr>Act 18 Optimized Potential</vt:lpstr>
      <vt:lpstr>Act 18 Optimized Potential</vt:lpstr>
      <vt:lpstr>Act 18 Optimized Potential</vt:lpstr>
      <vt:lpstr>ACT 18 OPTIMIZED potential</vt:lpstr>
      <vt:lpstr>Workforce development</vt:lpstr>
      <vt:lpstr>Workforce development</vt:lpstr>
      <vt:lpstr>Workforce development</vt:lpstr>
      <vt:lpstr>Sources of Additional Funding</vt:lpstr>
      <vt:lpstr>Sources of Additional Funding</vt:lpstr>
      <vt:lpstr>Final report and supplemental data</vt:lpstr>
      <vt:lpstr>PowerPoint Presentation</vt:lpstr>
      <vt:lpstr>PowerPoint Presentation</vt:lpstr>
      <vt:lpstr>Methodology</vt:lpstr>
      <vt:lpstr>Methodology</vt:lpstr>
      <vt:lpstr>Methodology</vt:lpstr>
      <vt:lpstr>methodology</vt:lpstr>
      <vt:lpstr>Methodology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Claudia DeLeon</dc:creator>
  <cp:lastModifiedBy>Matt Socks</cp:lastModifiedBy>
  <cp:revision>4</cp:revision>
  <dcterms:created xsi:type="dcterms:W3CDTF">2022-11-02T18:45:48Z</dcterms:created>
  <dcterms:modified xsi:type="dcterms:W3CDTF">2024-09-10T14:02:01Z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0x010100FC9E327C242C6A4389030D6FBCF53CDE</vt:lpwstr>
  </property>
  <property fmtid="{D5CDD505-2E9C-101B-9397-08002B2CF9AE}" pid="4" name="MediaServiceImageTags">
    <vt:lpwstr/>
  </property>
  <property fmtid="{D5CDD505-2E9C-101B-9397-08002B2CF9AE}" pid="5" name="_AdHocReviewCycleID">
    <vt:i4>1800701518</vt:i4>
  </property>
  <property fmtid="{D5CDD505-2E9C-101B-9397-08002B2CF9AE}" pid="6" name="_EmailSubject">
    <vt:lpwstr>NV5 and your slides from today's TAG meeting</vt:lpwstr>
  </property>
  <property fmtid="{D5CDD505-2E9C-101B-9397-08002B2CF9AE}" pid="7" name="_AuthorEmail">
    <vt:lpwstr>Matthew.Socks@nv5.com</vt:lpwstr>
  </property>
  <property fmtid="{D5CDD505-2E9C-101B-9397-08002B2CF9AE}" pid="8" name="_AuthorEmailDisplayName">
    <vt:lpwstr>Matthew Socks</vt:lpwstr>
  </property>
  <property fmtid="{D5CDD505-2E9C-101B-9397-08002B2CF9AE}" pid="9" name="_PreviousAdHocReviewCycleID">
    <vt:i4>-549949234</vt:i4>
  </property>
</Properties>
</file>